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sldIdLst>
    <p:sldId id="265" r:id="rId3"/>
    <p:sldId id="262" r:id="rId4"/>
    <p:sldId id="280" r:id="rId5"/>
    <p:sldId id="273" r:id="rId6"/>
    <p:sldId id="256" r:id="rId7"/>
    <p:sldId id="258" r:id="rId8"/>
    <p:sldId id="259" r:id="rId9"/>
    <p:sldId id="260" r:id="rId10"/>
    <p:sldId id="279" r:id="rId11"/>
    <p:sldId id="271" r:id="rId12"/>
    <p:sldId id="272" r:id="rId13"/>
    <p:sldId id="266" r:id="rId14"/>
    <p:sldId id="282" r:id="rId15"/>
    <p:sldId id="284" r:id="rId16"/>
    <p:sldId id="283" r:id="rId17"/>
    <p:sldId id="285" r:id="rId18"/>
    <p:sldId id="286" r:id="rId19"/>
    <p:sldId id="287" r:id="rId20"/>
    <p:sldId id="292" r:id="rId21"/>
    <p:sldId id="293" r:id="rId22"/>
    <p:sldId id="289" r:id="rId23"/>
    <p:sldId id="276" r:id="rId24"/>
    <p:sldId id="277" r:id="rId25"/>
    <p:sldId id="288" r:id="rId26"/>
    <p:sldId id="261" r:id="rId27"/>
    <p:sldId id="27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i kishan" initials="hk" lastIdx="2" clrIdx="0">
    <p:extLst>
      <p:ext uri="{19B8F6BF-5375-455C-9EA6-DF929625EA0E}">
        <p15:presenceInfo xmlns:p15="http://schemas.microsoft.com/office/powerpoint/2012/main" userId="a54963bb22959f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5EA"/>
    <a:srgbClr val="0F6FC6"/>
    <a:srgbClr val="E7EBF5"/>
    <a:srgbClr val="66FFCC"/>
    <a:srgbClr val="E4EEDC"/>
    <a:srgbClr val="E9E9EA"/>
    <a:srgbClr val="DDDE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9" autoAdjust="0"/>
    <p:restoredTop sz="92909" autoAdjust="0"/>
  </p:normalViewPr>
  <p:slideViewPr>
    <p:cSldViewPr snapToGrid="0">
      <p:cViewPr varScale="1">
        <p:scale>
          <a:sx n="111" d="100"/>
          <a:sy n="111" d="100"/>
        </p:scale>
        <p:origin x="22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A3DB93-35E6-4364-B29F-0D6B7777DEF3}" type="doc">
      <dgm:prSet loTypeId="urn:microsoft.com/office/officeart/2011/layout/HexagonRadial" loCatId="officeonline" qsTypeId="urn:microsoft.com/office/officeart/2005/8/quickstyle/3d5" qsCatId="3D" csTypeId="urn:microsoft.com/office/officeart/2005/8/colors/colorful1" csCatId="colorful" phldr="1"/>
      <dgm:spPr/>
      <dgm:t>
        <a:bodyPr/>
        <a:lstStyle/>
        <a:p>
          <a:endParaRPr lang="en-US"/>
        </a:p>
      </dgm:t>
    </dgm:pt>
    <dgm:pt modelId="{C7BBE32B-8D43-433C-8D5B-11B7A830FF7E}">
      <dgm:prSet phldrT="[Text]" custT="1"/>
      <dgm:spPr/>
      <dgm:t>
        <a:bodyPr/>
        <a:lstStyle/>
        <a:p>
          <a:r>
            <a:rPr lang="en-US" sz="1600" b="1" dirty="0" smtClean="0">
              <a:latin typeface="+mj-lt"/>
            </a:rPr>
            <a:t>Services Offered</a:t>
          </a:r>
          <a:endParaRPr lang="en-US" sz="1600" b="1" dirty="0">
            <a:latin typeface="+mj-lt"/>
          </a:endParaRPr>
        </a:p>
      </dgm:t>
    </dgm:pt>
    <dgm:pt modelId="{E3FEAD98-6017-419A-A712-8D033374C5EC}" type="parTrans" cxnId="{467623E9-00E4-4705-AC6B-F53821D136ED}">
      <dgm:prSet/>
      <dgm:spPr/>
      <dgm:t>
        <a:bodyPr/>
        <a:lstStyle/>
        <a:p>
          <a:endParaRPr lang="en-US"/>
        </a:p>
      </dgm:t>
    </dgm:pt>
    <dgm:pt modelId="{3317F8D8-8834-4A06-ACDB-5940EE0970A3}" type="sibTrans" cxnId="{467623E9-00E4-4705-AC6B-F53821D136ED}">
      <dgm:prSet/>
      <dgm:spPr/>
      <dgm:t>
        <a:bodyPr/>
        <a:lstStyle/>
        <a:p>
          <a:endParaRPr lang="en-US"/>
        </a:p>
      </dgm:t>
    </dgm:pt>
    <dgm:pt modelId="{C18ABC4F-CF98-4DCB-ADD3-A95D9E6BC8E5}">
      <dgm:prSet phldrT="[Text]" custT="1"/>
      <dgm:spPr/>
      <dgm:t>
        <a:bodyPr/>
        <a:lstStyle/>
        <a:p>
          <a:r>
            <a:rPr lang="en-US" sz="1400" dirty="0" smtClean="0">
              <a:latin typeface="+mn-lt"/>
            </a:rPr>
            <a:t>Investments Guidance</a:t>
          </a:r>
          <a:endParaRPr lang="en-US" sz="1400" dirty="0">
            <a:latin typeface="+mn-lt"/>
          </a:endParaRPr>
        </a:p>
      </dgm:t>
    </dgm:pt>
    <dgm:pt modelId="{2312FA52-51FD-43D2-9A23-BC76156B1005}" type="parTrans" cxnId="{9701AE8F-5046-419F-A243-41FE13B830BC}">
      <dgm:prSet/>
      <dgm:spPr/>
      <dgm:t>
        <a:bodyPr/>
        <a:lstStyle/>
        <a:p>
          <a:endParaRPr lang="en-US"/>
        </a:p>
      </dgm:t>
    </dgm:pt>
    <dgm:pt modelId="{DCB3948C-F208-47B1-8B56-A8BDEA55B9AD}" type="sibTrans" cxnId="{9701AE8F-5046-419F-A243-41FE13B830BC}">
      <dgm:prSet/>
      <dgm:spPr/>
      <dgm:t>
        <a:bodyPr/>
        <a:lstStyle/>
        <a:p>
          <a:endParaRPr lang="en-US"/>
        </a:p>
      </dgm:t>
    </dgm:pt>
    <dgm:pt modelId="{31CEE835-7B88-4AAF-8070-5444A90ECF34}">
      <dgm:prSet phldrT="[Text]" custT="1"/>
      <dgm:spPr/>
      <dgm:t>
        <a:bodyPr/>
        <a:lstStyle/>
        <a:p>
          <a:r>
            <a:rPr lang="en-US" sz="1400" dirty="0" smtClean="0">
              <a:latin typeface="+mn-lt"/>
            </a:rPr>
            <a:t>Proposal Assessment</a:t>
          </a:r>
          <a:endParaRPr lang="en-US" sz="1400" dirty="0">
            <a:latin typeface="+mn-lt"/>
          </a:endParaRPr>
        </a:p>
      </dgm:t>
    </dgm:pt>
    <dgm:pt modelId="{757C696E-6FCF-4132-AA6D-383C1F8E9C23}" type="parTrans" cxnId="{5D215718-6FA6-4E95-BFFC-1A10D4929944}">
      <dgm:prSet/>
      <dgm:spPr/>
      <dgm:t>
        <a:bodyPr/>
        <a:lstStyle/>
        <a:p>
          <a:endParaRPr lang="en-US"/>
        </a:p>
      </dgm:t>
    </dgm:pt>
    <dgm:pt modelId="{C661E0CA-6E3C-44B5-8715-81A2DA6B24B6}" type="sibTrans" cxnId="{5D215718-6FA6-4E95-BFFC-1A10D4929944}">
      <dgm:prSet/>
      <dgm:spPr/>
      <dgm:t>
        <a:bodyPr/>
        <a:lstStyle/>
        <a:p>
          <a:endParaRPr lang="en-US"/>
        </a:p>
      </dgm:t>
    </dgm:pt>
    <dgm:pt modelId="{C40A0253-2049-4DE6-B94C-105E8E975C95}">
      <dgm:prSet phldrT="[Text]" custT="1"/>
      <dgm:spPr/>
      <dgm:t>
        <a:bodyPr/>
        <a:lstStyle/>
        <a:p>
          <a:r>
            <a:rPr lang="en-US" sz="1400" dirty="0" smtClean="0">
              <a:latin typeface="+mn-lt"/>
            </a:rPr>
            <a:t>Polices and Benefits</a:t>
          </a:r>
          <a:endParaRPr lang="en-US" sz="1400" dirty="0">
            <a:latin typeface="+mn-lt"/>
          </a:endParaRPr>
        </a:p>
      </dgm:t>
    </dgm:pt>
    <dgm:pt modelId="{B6D7735B-3CA1-404C-91EC-B42B17B8538B}" type="parTrans" cxnId="{2EDC286F-B9A9-4CBA-B924-ECCD5F8084A3}">
      <dgm:prSet/>
      <dgm:spPr/>
      <dgm:t>
        <a:bodyPr/>
        <a:lstStyle/>
        <a:p>
          <a:endParaRPr lang="en-US"/>
        </a:p>
      </dgm:t>
    </dgm:pt>
    <dgm:pt modelId="{1DE3AC9F-7E4A-4F71-98AA-09B9E4283FE9}" type="sibTrans" cxnId="{2EDC286F-B9A9-4CBA-B924-ECCD5F8084A3}">
      <dgm:prSet/>
      <dgm:spPr/>
      <dgm:t>
        <a:bodyPr/>
        <a:lstStyle/>
        <a:p>
          <a:endParaRPr lang="en-US"/>
        </a:p>
      </dgm:t>
    </dgm:pt>
    <dgm:pt modelId="{2CF3E0E5-72B4-4250-8C05-7CB3CE3C6F1B}">
      <dgm:prSet phldrT="[Text]" custT="1"/>
      <dgm:spPr/>
      <dgm:t>
        <a:bodyPr/>
        <a:lstStyle/>
        <a:p>
          <a:r>
            <a:rPr lang="en-US" sz="1400" dirty="0" smtClean="0">
              <a:latin typeface="+mn-lt"/>
            </a:rPr>
            <a:t>Approval Management</a:t>
          </a:r>
          <a:endParaRPr lang="en-US" sz="1400" dirty="0">
            <a:latin typeface="+mn-lt"/>
          </a:endParaRPr>
        </a:p>
      </dgm:t>
    </dgm:pt>
    <dgm:pt modelId="{9A9A046B-DDBB-41E7-B36D-C69CBA6862E1}" type="parTrans" cxnId="{208E42BB-32BA-467A-8716-1A3AD1075EBC}">
      <dgm:prSet/>
      <dgm:spPr/>
      <dgm:t>
        <a:bodyPr/>
        <a:lstStyle/>
        <a:p>
          <a:endParaRPr lang="en-US"/>
        </a:p>
      </dgm:t>
    </dgm:pt>
    <dgm:pt modelId="{55447CD8-7B16-43FD-8853-59E595AFB788}" type="sibTrans" cxnId="{208E42BB-32BA-467A-8716-1A3AD1075EBC}">
      <dgm:prSet/>
      <dgm:spPr/>
      <dgm:t>
        <a:bodyPr/>
        <a:lstStyle/>
        <a:p>
          <a:endParaRPr lang="en-US"/>
        </a:p>
      </dgm:t>
    </dgm:pt>
    <dgm:pt modelId="{B723E3D8-3BDF-4C57-B470-0F8C26753381}">
      <dgm:prSet phldrT="[Text]" custT="1"/>
      <dgm:spPr/>
      <dgm:t>
        <a:bodyPr/>
        <a:lstStyle/>
        <a:p>
          <a:r>
            <a:rPr lang="en-US" sz="1400" dirty="0" smtClean="0">
              <a:latin typeface="+mn-lt"/>
            </a:rPr>
            <a:t>Facilitating Inter-Department Coordination</a:t>
          </a:r>
          <a:endParaRPr lang="en-US" sz="1400" dirty="0">
            <a:latin typeface="+mn-lt"/>
          </a:endParaRPr>
        </a:p>
      </dgm:t>
    </dgm:pt>
    <dgm:pt modelId="{76124EA9-7F20-4B83-B98D-7B7C0851C10D}" type="parTrans" cxnId="{F62BB62B-A6E1-47E6-A13B-A4E14C54033D}">
      <dgm:prSet/>
      <dgm:spPr/>
      <dgm:t>
        <a:bodyPr/>
        <a:lstStyle/>
        <a:p>
          <a:endParaRPr lang="en-US"/>
        </a:p>
      </dgm:t>
    </dgm:pt>
    <dgm:pt modelId="{15746C85-97B5-4571-9A10-C9D0695916F3}" type="sibTrans" cxnId="{F62BB62B-A6E1-47E6-A13B-A4E14C54033D}">
      <dgm:prSet/>
      <dgm:spPr/>
      <dgm:t>
        <a:bodyPr/>
        <a:lstStyle/>
        <a:p>
          <a:endParaRPr lang="en-US"/>
        </a:p>
      </dgm:t>
    </dgm:pt>
    <dgm:pt modelId="{CFCE3D3D-A811-4A8C-876D-5F96C9D2B9E6}">
      <dgm:prSet phldrT="[Text]" custT="1"/>
      <dgm:spPr/>
      <dgm:t>
        <a:bodyPr/>
        <a:lstStyle/>
        <a:p>
          <a:r>
            <a:rPr lang="en-US" sz="1400" dirty="0" smtClean="0">
              <a:latin typeface="+mn-lt"/>
            </a:rPr>
            <a:t>Schemes</a:t>
          </a:r>
          <a:r>
            <a:rPr lang="en-US" sz="1200" dirty="0" smtClean="0">
              <a:latin typeface="+mn-lt"/>
            </a:rPr>
            <a:t> Implementation &amp; </a:t>
          </a:r>
          <a:r>
            <a:rPr lang="en-US" sz="1400" dirty="0" smtClean="0">
              <a:latin typeface="+mn-lt"/>
            </a:rPr>
            <a:t>Processing</a:t>
          </a:r>
          <a:endParaRPr lang="en-US" sz="1400" dirty="0">
            <a:latin typeface="+mn-lt"/>
          </a:endParaRPr>
        </a:p>
      </dgm:t>
    </dgm:pt>
    <dgm:pt modelId="{875EDD45-ED79-4B4E-BF44-665881CD3FD4}" type="parTrans" cxnId="{AF2FCD62-A4CD-4221-9FB0-CE6426DDE9D6}">
      <dgm:prSet/>
      <dgm:spPr/>
      <dgm:t>
        <a:bodyPr/>
        <a:lstStyle/>
        <a:p>
          <a:endParaRPr lang="en-US"/>
        </a:p>
      </dgm:t>
    </dgm:pt>
    <dgm:pt modelId="{C0A4BB25-6873-44CA-8400-7D45AD277E2F}" type="sibTrans" cxnId="{AF2FCD62-A4CD-4221-9FB0-CE6426DDE9D6}">
      <dgm:prSet/>
      <dgm:spPr/>
      <dgm:t>
        <a:bodyPr/>
        <a:lstStyle/>
        <a:p>
          <a:endParaRPr lang="en-US"/>
        </a:p>
      </dgm:t>
    </dgm:pt>
    <dgm:pt modelId="{1DA9A01D-6DF6-4335-943D-14AF48A312A1}" type="pres">
      <dgm:prSet presAssocID="{74A3DB93-35E6-4364-B29F-0D6B7777DEF3}" presName="Name0" presStyleCnt="0">
        <dgm:presLayoutVars>
          <dgm:chMax val="1"/>
          <dgm:chPref val="1"/>
          <dgm:dir/>
          <dgm:animOne val="branch"/>
          <dgm:animLvl val="lvl"/>
        </dgm:presLayoutVars>
      </dgm:prSet>
      <dgm:spPr/>
      <dgm:t>
        <a:bodyPr/>
        <a:lstStyle/>
        <a:p>
          <a:endParaRPr lang="en-US"/>
        </a:p>
      </dgm:t>
    </dgm:pt>
    <dgm:pt modelId="{E2839FCB-7A43-4628-8057-976DF269FDCC}" type="pres">
      <dgm:prSet presAssocID="{C7BBE32B-8D43-433C-8D5B-11B7A830FF7E}" presName="Parent" presStyleLbl="node0" presStyleIdx="0" presStyleCnt="1" custLinFactNeighborX="410" custLinFactNeighborY="-1067">
        <dgm:presLayoutVars>
          <dgm:chMax val="6"/>
          <dgm:chPref val="6"/>
        </dgm:presLayoutVars>
      </dgm:prSet>
      <dgm:spPr/>
      <dgm:t>
        <a:bodyPr/>
        <a:lstStyle/>
        <a:p>
          <a:endParaRPr lang="en-US"/>
        </a:p>
      </dgm:t>
    </dgm:pt>
    <dgm:pt modelId="{EBC876CC-26BB-4900-B37E-FEC2B0F9B265}" type="pres">
      <dgm:prSet presAssocID="{C18ABC4F-CF98-4DCB-ADD3-A95D9E6BC8E5}" presName="Accent1" presStyleCnt="0"/>
      <dgm:spPr/>
    </dgm:pt>
    <dgm:pt modelId="{09E19FF0-8FEB-4E90-B4AB-BD2F4F4B7CE6}" type="pres">
      <dgm:prSet presAssocID="{C18ABC4F-CF98-4DCB-ADD3-A95D9E6BC8E5}" presName="Accent" presStyleLbl="bgShp" presStyleIdx="0" presStyleCnt="6"/>
      <dgm:spPr/>
    </dgm:pt>
    <dgm:pt modelId="{08CE1453-4BE6-4CA9-BEEF-EF75BEDD5556}" type="pres">
      <dgm:prSet presAssocID="{C18ABC4F-CF98-4DCB-ADD3-A95D9E6BC8E5}" presName="Child1" presStyleLbl="node1" presStyleIdx="0" presStyleCnt="6" custScaleX="115569">
        <dgm:presLayoutVars>
          <dgm:chMax val="0"/>
          <dgm:chPref val="0"/>
          <dgm:bulletEnabled val="1"/>
        </dgm:presLayoutVars>
      </dgm:prSet>
      <dgm:spPr/>
      <dgm:t>
        <a:bodyPr/>
        <a:lstStyle/>
        <a:p>
          <a:endParaRPr lang="en-US"/>
        </a:p>
      </dgm:t>
    </dgm:pt>
    <dgm:pt modelId="{C24D70B1-AD8B-42BF-B1E8-4111D3BE033C}" type="pres">
      <dgm:prSet presAssocID="{31CEE835-7B88-4AAF-8070-5444A90ECF34}" presName="Accent2" presStyleCnt="0"/>
      <dgm:spPr/>
    </dgm:pt>
    <dgm:pt modelId="{E7066864-0C1E-4FC9-9E91-6CA9F216A2F4}" type="pres">
      <dgm:prSet presAssocID="{31CEE835-7B88-4AAF-8070-5444A90ECF34}" presName="Accent" presStyleLbl="bgShp" presStyleIdx="1" presStyleCnt="6"/>
      <dgm:spPr/>
    </dgm:pt>
    <dgm:pt modelId="{E8027886-6DC9-4436-8CD8-EADCB5755CE7}" type="pres">
      <dgm:prSet presAssocID="{31CEE835-7B88-4AAF-8070-5444A90ECF34}" presName="Child2" presStyleLbl="node1" presStyleIdx="1" presStyleCnt="6" custScaleX="104849" custScaleY="107090">
        <dgm:presLayoutVars>
          <dgm:chMax val="0"/>
          <dgm:chPref val="0"/>
          <dgm:bulletEnabled val="1"/>
        </dgm:presLayoutVars>
      </dgm:prSet>
      <dgm:spPr/>
      <dgm:t>
        <a:bodyPr/>
        <a:lstStyle/>
        <a:p>
          <a:endParaRPr lang="en-US"/>
        </a:p>
      </dgm:t>
    </dgm:pt>
    <dgm:pt modelId="{4E7790F3-5EC1-49DF-B4E9-4D7A21A6BB05}" type="pres">
      <dgm:prSet presAssocID="{C40A0253-2049-4DE6-B94C-105E8E975C95}" presName="Accent3" presStyleCnt="0"/>
      <dgm:spPr/>
    </dgm:pt>
    <dgm:pt modelId="{D12A292C-D957-4ED6-AA28-5C7B1DBE87C8}" type="pres">
      <dgm:prSet presAssocID="{C40A0253-2049-4DE6-B94C-105E8E975C95}" presName="Accent" presStyleLbl="bgShp" presStyleIdx="2" presStyleCnt="6"/>
      <dgm:spPr/>
    </dgm:pt>
    <dgm:pt modelId="{43E791BA-1EDF-43D6-99D9-A3D4EC3B59C1}" type="pres">
      <dgm:prSet presAssocID="{C40A0253-2049-4DE6-B94C-105E8E975C95}" presName="Child3" presStyleLbl="node1" presStyleIdx="2" presStyleCnt="6">
        <dgm:presLayoutVars>
          <dgm:chMax val="0"/>
          <dgm:chPref val="0"/>
          <dgm:bulletEnabled val="1"/>
        </dgm:presLayoutVars>
      </dgm:prSet>
      <dgm:spPr/>
      <dgm:t>
        <a:bodyPr/>
        <a:lstStyle/>
        <a:p>
          <a:endParaRPr lang="en-US"/>
        </a:p>
      </dgm:t>
    </dgm:pt>
    <dgm:pt modelId="{6B7040C1-B940-4EFB-A18D-CFB82BBEF1CF}" type="pres">
      <dgm:prSet presAssocID="{2CF3E0E5-72B4-4250-8C05-7CB3CE3C6F1B}" presName="Accent4" presStyleCnt="0"/>
      <dgm:spPr/>
    </dgm:pt>
    <dgm:pt modelId="{5647D6B2-7B9D-4175-A8CD-11E426BDB0C8}" type="pres">
      <dgm:prSet presAssocID="{2CF3E0E5-72B4-4250-8C05-7CB3CE3C6F1B}" presName="Accent" presStyleLbl="bgShp" presStyleIdx="3" presStyleCnt="6"/>
      <dgm:spPr/>
    </dgm:pt>
    <dgm:pt modelId="{E01C0D97-E423-4DB4-8251-55711C3349B3}" type="pres">
      <dgm:prSet presAssocID="{2CF3E0E5-72B4-4250-8C05-7CB3CE3C6F1B}" presName="Child4" presStyleLbl="node1" presStyleIdx="3" presStyleCnt="6">
        <dgm:presLayoutVars>
          <dgm:chMax val="0"/>
          <dgm:chPref val="0"/>
          <dgm:bulletEnabled val="1"/>
        </dgm:presLayoutVars>
      </dgm:prSet>
      <dgm:spPr/>
      <dgm:t>
        <a:bodyPr/>
        <a:lstStyle/>
        <a:p>
          <a:endParaRPr lang="en-US"/>
        </a:p>
      </dgm:t>
    </dgm:pt>
    <dgm:pt modelId="{CFD08B42-4B75-497F-A773-EF790E3B59D0}" type="pres">
      <dgm:prSet presAssocID="{CFCE3D3D-A811-4A8C-876D-5F96C9D2B9E6}" presName="Accent5" presStyleCnt="0"/>
      <dgm:spPr/>
    </dgm:pt>
    <dgm:pt modelId="{254BFC30-A1CB-43F0-860B-D3F31397BDFD}" type="pres">
      <dgm:prSet presAssocID="{CFCE3D3D-A811-4A8C-876D-5F96C9D2B9E6}" presName="Accent" presStyleLbl="bgShp" presStyleIdx="4" presStyleCnt="6"/>
      <dgm:spPr/>
    </dgm:pt>
    <dgm:pt modelId="{1F252DD6-7AC9-4882-9B1B-5DCD32CD2D44}" type="pres">
      <dgm:prSet presAssocID="{CFCE3D3D-A811-4A8C-876D-5F96C9D2B9E6}" presName="Child5" presStyleLbl="node1" presStyleIdx="4" presStyleCnt="6" custScaleX="108023" custLinFactNeighborX="-6348" custLinFactNeighborY="1834">
        <dgm:presLayoutVars>
          <dgm:chMax val="0"/>
          <dgm:chPref val="0"/>
          <dgm:bulletEnabled val="1"/>
        </dgm:presLayoutVars>
      </dgm:prSet>
      <dgm:spPr/>
      <dgm:t>
        <a:bodyPr/>
        <a:lstStyle/>
        <a:p>
          <a:endParaRPr lang="en-US"/>
        </a:p>
      </dgm:t>
    </dgm:pt>
    <dgm:pt modelId="{630996A0-ACA2-4955-9A5A-8A5F5F95F5C8}" type="pres">
      <dgm:prSet presAssocID="{B723E3D8-3BDF-4C57-B470-0F8C26753381}" presName="Accent6" presStyleCnt="0"/>
      <dgm:spPr/>
    </dgm:pt>
    <dgm:pt modelId="{702CFF93-40CA-43C6-B139-0AFC9DBF0C66}" type="pres">
      <dgm:prSet presAssocID="{B723E3D8-3BDF-4C57-B470-0F8C26753381}" presName="Accent" presStyleLbl="bgShp" presStyleIdx="5" presStyleCnt="6"/>
      <dgm:spPr/>
    </dgm:pt>
    <dgm:pt modelId="{AAF30D89-1CC1-479D-A19F-7102B72DF7D8}" type="pres">
      <dgm:prSet presAssocID="{B723E3D8-3BDF-4C57-B470-0F8C26753381}" presName="Child6" presStyleLbl="node1" presStyleIdx="5" presStyleCnt="6">
        <dgm:presLayoutVars>
          <dgm:chMax val="0"/>
          <dgm:chPref val="0"/>
          <dgm:bulletEnabled val="1"/>
        </dgm:presLayoutVars>
      </dgm:prSet>
      <dgm:spPr/>
      <dgm:t>
        <a:bodyPr/>
        <a:lstStyle/>
        <a:p>
          <a:endParaRPr lang="en-US"/>
        </a:p>
      </dgm:t>
    </dgm:pt>
  </dgm:ptLst>
  <dgm:cxnLst>
    <dgm:cxn modelId="{9701AE8F-5046-419F-A243-41FE13B830BC}" srcId="{C7BBE32B-8D43-433C-8D5B-11B7A830FF7E}" destId="{C18ABC4F-CF98-4DCB-ADD3-A95D9E6BC8E5}" srcOrd="0" destOrd="0" parTransId="{2312FA52-51FD-43D2-9A23-BC76156B1005}" sibTransId="{DCB3948C-F208-47B1-8B56-A8BDEA55B9AD}"/>
    <dgm:cxn modelId="{75BEEE13-9BCA-4DBB-A5F8-5BBD6095CFD1}" type="presOf" srcId="{C40A0253-2049-4DE6-B94C-105E8E975C95}" destId="{43E791BA-1EDF-43D6-99D9-A3D4EC3B59C1}" srcOrd="0" destOrd="0" presId="urn:microsoft.com/office/officeart/2011/layout/HexagonRadial"/>
    <dgm:cxn modelId="{5D215718-6FA6-4E95-BFFC-1A10D4929944}" srcId="{C7BBE32B-8D43-433C-8D5B-11B7A830FF7E}" destId="{31CEE835-7B88-4AAF-8070-5444A90ECF34}" srcOrd="1" destOrd="0" parTransId="{757C696E-6FCF-4132-AA6D-383C1F8E9C23}" sibTransId="{C661E0CA-6E3C-44B5-8715-81A2DA6B24B6}"/>
    <dgm:cxn modelId="{5D7B01B7-3AA1-4AC4-BE96-93B9E577E19D}" type="presOf" srcId="{2CF3E0E5-72B4-4250-8C05-7CB3CE3C6F1B}" destId="{E01C0D97-E423-4DB4-8251-55711C3349B3}" srcOrd="0" destOrd="0" presId="urn:microsoft.com/office/officeart/2011/layout/HexagonRadial"/>
    <dgm:cxn modelId="{06BAD962-968B-4D4D-BB7D-3C123D178185}" type="presOf" srcId="{74A3DB93-35E6-4364-B29F-0D6B7777DEF3}" destId="{1DA9A01D-6DF6-4335-943D-14AF48A312A1}" srcOrd="0" destOrd="0" presId="urn:microsoft.com/office/officeart/2011/layout/HexagonRadial"/>
    <dgm:cxn modelId="{98585C7C-EBAF-4AB7-A08F-50A6BC74FB4F}" type="presOf" srcId="{CFCE3D3D-A811-4A8C-876D-5F96C9D2B9E6}" destId="{1F252DD6-7AC9-4882-9B1B-5DCD32CD2D44}" srcOrd="0" destOrd="0" presId="urn:microsoft.com/office/officeart/2011/layout/HexagonRadial"/>
    <dgm:cxn modelId="{208E42BB-32BA-467A-8716-1A3AD1075EBC}" srcId="{C7BBE32B-8D43-433C-8D5B-11B7A830FF7E}" destId="{2CF3E0E5-72B4-4250-8C05-7CB3CE3C6F1B}" srcOrd="3" destOrd="0" parTransId="{9A9A046B-DDBB-41E7-B36D-C69CBA6862E1}" sibTransId="{55447CD8-7B16-43FD-8853-59E595AFB788}"/>
    <dgm:cxn modelId="{6A8202B8-7AB1-45B8-AE8C-8CA179901FBF}" type="presOf" srcId="{C7BBE32B-8D43-433C-8D5B-11B7A830FF7E}" destId="{E2839FCB-7A43-4628-8057-976DF269FDCC}" srcOrd="0" destOrd="0" presId="urn:microsoft.com/office/officeart/2011/layout/HexagonRadial"/>
    <dgm:cxn modelId="{AF2FCD62-A4CD-4221-9FB0-CE6426DDE9D6}" srcId="{C7BBE32B-8D43-433C-8D5B-11B7A830FF7E}" destId="{CFCE3D3D-A811-4A8C-876D-5F96C9D2B9E6}" srcOrd="4" destOrd="0" parTransId="{875EDD45-ED79-4B4E-BF44-665881CD3FD4}" sibTransId="{C0A4BB25-6873-44CA-8400-7D45AD277E2F}"/>
    <dgm:cxn modelId="{2EDC286F-B9A9-4CBA-B924-ECCD5F8084A3}" srcId="{C7BBE32B-8D43-433C-8D5B-11B7A830FF7E}" destId="{C40A0253-2049-4DE6-B94C-105E8E975C95}" srcOrd="2" destOrd="0" parTransId="{B6D7735B-3CA1-404C-91EC-B42B17B8538B}" sibTransId="{1DE3AC9F-7E4A-4F71-98AA-09B9E4283FE9}"/>
    <dgm:cxn modelId="{B633208D-6DA9-4265-A287-BE268A21A01A}" type="presOf" srcId="{B723E3D8-3BDF-4C57-B470-0F8C26753381}" destId="{AAF30D89-1CC1-479D-A19F-7102B72DF7D8}" srcOrd="0" destOrd="0" presId="urn:microsoft.com/office/officeart/2011/layout/HexagonRadial"/>
    <dgm:cxn modelId="{5AFE5042-0339-447E-A4F6-C34397EA3DA9}" type="presOf" srcId="{31CEE835-7B88-4AAF-8070-5444A90ECF34}" destId="{E8027886-6DC9-4436-8CD8-EADCB5755CE7}" srcOrd="0" destOrd="0" presId="urn:microsoft.com/office/officeart/2011/layout/HexagonRadial"/>
    <dgm:cxn modelId="{467623E9-00E4-4705-AC6B-F53821D136ED}" srcId="{74A3DB93-35E6-4364-B29F-0D6B7777DEF3}" destId="{C7BBE32B-8D43-433C-8D5B-11B7A830FF7E}" srcOrd="0" destOrd="0" parTransId="{E3FEAD98-6017-419A-A712-8D033374C5EC}" sibTransId="{3317F8D8-8834-4A06-ACDB-5940EE0970A3}"/>
    <dgm:cxn modelId="{F62BB62B-A6E1-47E6-A13B-A4E14C54033D}" srcId="{C7BBE32B-8D43-433C-8D5B-11B7A830FF7E}" destId="{B723E3D8-3BDF-4C57-B470-0F8C26753381}" srcOrd="5" destOrd="0" parTransId="{76124EA9-7F20-4B83-B98D-7B7C0851C10D}" sibTransId="{15746C85-97B5-4571-9A10-C9D0695916F3}"/>
    <dgm:cxn modelId="{54CC4BAF-7D2B-4808-9DCD-B5FBEC853C91}" type="presOf" srcId="{C18ABC4F-CF98-4DCB-ADD3-A95D9E6BC8E5}" destId="{08CE1453-4BE6-4CA9-BEEF-EF75BEDD5556}" srcOrd="0" destOrd="0" presId="urn:microsoft.com/office/officeart/2011/layout/HexagonRadial"/>
    <dgm:cxn modelId="{7D7A3DE5-C222-4F10-8B40-5D9368F9EF20}" type="presParOf" srcId="{1DA9A01D-6DF6-4335-943D-14AF48A312A1}" destId="{E2839FCB-7A43-4628-8057-976DF269FDCC}" srcOrd="0" destOrd="0" presId="urn:microsoft.com/office/officeart/2011/layout/HexagonRadial"/>
    <dgm:cxn modelId="{E925207E-CD28-4A39-BC2B-1C8E6CCBD82E}" type="presParOf" srcId="{1DA9A01D-6DF6-4335-943D-14AF48A312A1}" destId="{EBC876CC-26BB-4900-B37E-FEC2B0F9B265}" srcOrd="1" destOrd="0" presId="urn:microsoft.com/office/officeart/2011/layout/HexagonRadial"/>
    <dgm:cxn modelId="{44298FD3-807B-4676-8583-88F294D810AA}" type="presParOf" srcId="{EBC876CC-26BB-4900-B37E-FEC2B0F9B265}" destId="{09E19FF0-8FEB-4E90-B4AB-BD2F4F4B7CE6}" srcOrd="0" destOrd="0" presId="urn:microsoft.com/office/officeart/2011/layout/HexagonRadial"/>
    <dgm:cxn modelId="{F3DA0EC5-EB7D-4E1E-85F8-07FF5FD1058A}" type="presParOf" srcId="{1DA9A01D-6DF6-4335-943D-14AF48A312A1}" destId="{08CE1453-4BE6-4CA9-BEEF-EF75BEDD5556}" srcOrd="2" destOrd="0" presId="urn:microsoft.com/office/officeart/2011/layout/HexagonRadial"/>
    <dgm:cxn modelId="{05A8C2E6-B1DC-4D6D-9ABA-E9D3FE1BE35C}" type="presParOf" srcId="{1DA9A01D-6DF6-4335-943D-14AF48A312A1}" destId="{C24D70B1-AD8B-42BF-B1E8-4111D3BE033C}" srcOrd="3" destOrd="0" presId="urn:microsoft.com/office/officeart/2011/layout/HexagonRadial"/>
    <dgm:cxn modelId="{7E364C6C-CF8A-4A09-9E65-6636D4B97956}" type="presParOf" srcId="{C24D70B1-AD8B-42BF-B1E8-4111D3BE033C}" destId="{E7066864-0C1E-4FC9-9E91-6CA9F216A2F4}" srcOrd="0" destOrd="0" presId="urn:microsoft.com/office/officeart/2011/layout/HexagonRadial"/>
    <dgm:cxn modelId="{A9A2F315-8F28-4A9E-B5FC-853DAD9B0C5E}" type="presParOf" srcId="{1DA9A01D-6DF6-4335-943D-14AF48A312A1}" destId="{E8027886-6DC9-4436-8CD8-EADCB5755CE7}" srcOrd="4" destOrd="0" presId="urn:microsoft.com/office/officeart/2011/layout/HexagonRadial"/>
    <dgm:cxn modelId="{8F619655-EE20-4A9D-8F07-03FBF08F7B33}" type="presParOf" srcId="{1DA9A01D-6DF6-4335-943D-14AF48A312A1}" destId="{4E7790F3-5EC1-49DF-B4E9-4D7A21A6BB05}" srcOrd="5" destOrd="0" presId="urn:microsoft.com/office/officeart/2011/layout/HexagonRadial"/>
    <dgm:cxn modelId="{7AC7811D-BEF7-4820-8139-A72E39730F54}" type="presParOf" srcId="{4E7790F3-5EC1-49DF-B4E9-4D7A21A6BB05}" destId="{D12A292C-D957-4ED6-AA28-5C7B1DBE87C8}" srcOrd="0" destOrd="0" presId="urn:microsoft.com/office/officeart/2011/layout/HexagonRadial"/>
    <dgm:cxn modelId="{50DF3859-9CC4-415F-8C8F-3BBE94700B40}" type="presParOf" srcId="{1DA9A01D-6DF6-4335-943D-14AF48A312A1}" destId="{43E791BA-1EDF-43D6-99D9-A3D4EC3B59C1}" srcOrd="6" destOrd="0" presId="urn:microsoft.com/office/officeart/2011/layout/HexagonRadial"/>
    <dgm:cxn modelId="{3C279CC2-A59B-41BF-84C5-EAD9A19FCDF9}" type="presParOf" srcId="{1DA9A01D-6DF6-4335-943D-14AF48A312A1}" destId="{6B7040C1-B940-4EFB-A18D-CFB82BBEF1CF}" srcOrd="7" destOrd="0" presId="urn:microsoft.com/office/officeart/2011/layout/HexagonRadial"/>
    <dgm:cxn modelId="{0EAC8643-C31D-4F07-9ADD-4838E9EBE181}" type="presParOf" srcId="{6B7040C1-B940-4EFB-A18D-CFB82BBEF1CF}" destId="{5647D6B2-7B9D-4175-A8CD-11E426BDB0C8}" srcOrd="0" destOrd="0" presId="urn:microsoft.com/office/officeart/2011/layout/HexagonRadial"/>
    <dgm:cxn modelId="{C307D185-1F3C-4F51-B985-8478819B884C}" type="presParOf" srcId="{1DA9A01D-6DF6-4335-943D-14AF48A312A1}" destId="{E01C0D97-E423-4DB4-8251-55711C3349B3}" srcOrd="8" destOrd="0" presId="urn:microsoft.com/office/officeart/2011/layout/HexagonRadial"/>
    <dgm:cxn modelId="{F13A37E6-4B54-4F60-847E-CCB315EDEE12}" type="presParOf" srcId="{1DA9A01D-6DF6-4335-943D-14AF48A312A1}" destId="{CFD08B42-4B75-497F-A773-EF790E3B59D0}" srcOrd="9" destOrd="0" presId="urn:microsoft.com/office/officeart/2011/layout/HexagonRadial"/>
    <dgm:cxn modelId="{C01EB3CC-172C-44BC-A8B4-C8A1E41502C8}" type="presParOf" srcId="{CFD08B42-4B75-497F-A773-EF790E3B59D0}" destId="{254BFC30-A1CB-43F0-860B-D3F31397BDFD}" srcOrd="0" destOrd="0" presId="urn:microsoft.com/office/officeart/2011/layout/HexagonRadial"/>
    <dgm:cxn modelId="{EE56529E-EBA1-4154-A9A4-6B906C407E07}" type="presParOf" srcId="{1DA9A01D-6DF6-4335-943D-14AF48A312A1}" destId="{1F252DD6-7AC9-4882-9B1B-5DCD32CD2D44}" srcOrd="10" destOrd="0" presId="urn:microsoft.com/office/officeart/2011/layout/HexagonRadial"/>
    <dgm:cxn modelId="{3598A30A-1E2D-4AFA-9971-5E9908230E92}" type="presParOf" srcId="{1DA9A01D-6DF6-4335-943D-14AF48A312A1}" destId="{630996A0-ACA2-4955-9A5A-8A5F5F95F5C8}" srcOrd="11" destOrd="0" presId="urn:microsoft.com/office/officeart/2011/layout/HexagonRadial"/>
    <dgm:cxn modelId="{1F5B96C8-2FAD-4BDB-BBDC-0482C6AE18CB}" type="presParOf" srcId="{630996A0-ACA2-4955-9A5A-8A5F5F95F5C8}" destId="{702CFF93-40CA-43C6-B139-0AFC9DBF0C66}" srcOrd="0" destOrd="0" presId="urn:microsoft.com/office/officeart/2011/layout/HexagonRadial"/>
    <dgm:cxn modelId="{2FFE7376-3784-4668-B46E-8A0EB376FD61}" type="presParOf" srcId="{1DA9A01D-6DF6-4335-943D-14AF48A312A1}" destId="{AAF30D89-1CC1-479D-A19F-7102B72DF7D8}"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39FCB-7A43-4628-8057-976DF269FDCC}">
      <dsp:nvSpPr>
        <dsp:cNvPr id="0" name=""/>
        <dsp:cNvSpPr/>
      </dsp:nvSpPr>
      <dsp:spPr>
        <a:xfrm>
          <a:off x="1506754" y="1480600"/>
          <a:ext cx="1904248" cy="1647251"/>
        </a:xfrm>
        <a:prstGeom prst="hexagon">
          <a:avLst>
            <a:gd name="adj" fmla="val 28570"/>
            <a:gd name="vf" fmla="val 11547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mj-lt"/>
            </a:rPr>
            <a:t>Services Offered</a:t>
          </a:r>
          <a:endParaRPr lang="en-US" sz="1600" b="1" kern="1200" dirty="0">
            <a:latin typeface="+mj-lt"/>
          </a:endParaRPr>
        </a:p>
      </dsp:txBody>
      <dsp:txXfrm>
        <a:off x="1822315" y="1753573"/>
        <a:ext cx="1273126" cy="1101305"/>
      </dsp:txXfrm>
    </dsp:sp>
    <dsp:sp modelId="{E7066864-0C1E-4FC9-9E91-6CA9F216A2F4}">
      <dsp:nvSpPr>
        <dsp:cNvPr id="0" name=""/>
        <dsp:cNvSpPr/>
      </dsp:nvSpPr>
      <dsp:spPr>
        <a:xfrm>
          <a:off x="2691371" y="710078"/>
          <a:ext cx="718467" cy="619054"/>
        </a:xfrm>
        <a:prstGeom prst="hexagon">
          <a:avLst>
            <a:gd name="adj" fmla="val 28900"/>
            <a:gd name="vf" fmla="val 115470"/>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08CE1453-4BE6-4CA9-BEEF-EF75BEDD5556}">
      <dsp:nvSpPr>
        <dsp:cNvPr id="0" name=""/>
        <dsp:cNvSpPr/>
      </dsp:nvSpPr>
      <dsp:spPr>
        <a:xfrm>
          <a:off x="1552876" y="0"/>
          <a:ext cx="1803474" cy="1350031"/>
        </a:xfrm>
        <a:prstGeom prst="hexagon">
          <a:avLst>
            <a:gd name="adj" fmla="val 28570"/>
            <a:gd name="vf" fmla="val 11547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Investments Guidance</a:t>
          </a:r>
          <a:endParaRPr lang="en-US" sz="1400" kern="1200" dirty="0">
            <a:latin typeface="+mn-lt"/>
          </a:endParaRPr>
        </a:p>
      </dsp:txBody>
      <dsp:txXfrm>
        <a:off x="1831733" y="208745"/>
        <a:ext cx="1245760" cy="932541"/>
      </dsp:txXfrm>
    </dsp:sp>
    <dsp:sp modelId="{D12A292C-D957-4ED6-AA28-5C7B1DBE87C8}">
      <dsp:nvSpPr>
        <dsp:cNvPr id="0" name=""/>
        <dsp:cNvSpPr/>
      </dsp:nvSpPr>
      <dsp:spPr>
        <a:xfrm>
          <a:off x="3529878" y="1867380"/>
          <a:ext cx="718467" cy="619054"/>
        </a:xfrm>
        <a:prstGeom prst="hexagon">
          <a:avLst>
            <a:gd name="adj" fmla="val 28900"/>
            <a:gd name="vf" fmla="val 115470"/>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E8027886-6DC9-4436-8CD8-EADCB5755CE7}">
      <dsp:nvSpPr>
        <dsp:cNvPr id="0" name=""/>
        <dsp:cNvSpPr/>
      </dsp:nvSpPr>
      <dsp:spPr>
        <a:xfrm>
          <a:off x="3067696" y="782501"/>
          <a:ext cx="1636187" cy="1445748"/>
        </a:xfrm>
        <a:prstGeom prst="hexagon">
          <a:avLst>
            <a:gd name="adj" fmla="val 28570"/>
            <a:gd name="vf" fmla="val 11547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Proposal Assessment</a:t>
          </a:r>
          <a:endParaRPr lang="en-US" sz="1400" kern="1200" dirty="0">
            <a:latin typeface="+mn-lt"/>
          </a:endParaRPr>
        </a:p>
      </dsp:txBody>
      <dsp:txXfrm>
        <a:off x="3342396" y="1025228"/>
        <a:ext cx="1086787" cy="960294"/>
      </dsp:txXfrm>
    </dsp:sp>
    <dsp:sp modelId="{5647D6B2-7B9D-4175-A8CD-11E426BDB0C8}">
      <dsp:nvSpPr>
        <dsp:cNvPr id="0" name=""/>
        <dsp:cNvSpPr/>
      </dsp:nvSpPr>
      <dsp:spPr>
        <a:xfrm>
          <a:off x="2947397" y="3173757"/>
          <a:ext cx="718467" cy="619054"/>
        </a:xfrm>
        <a:prstGeom prst="hexagon">
          <a:avLst>
            <a:gd name="adj" fmla="val 28900"/>
            <a:gd name="vf" fmla="val 115470"/>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43E791BA-1EDF-43D6-99D9-A3D4EC3B59C1}">
      <dsp:nvSpPr>
        <dsp:cNvPr id="0" name=""/>
        <dsp:cNvSpPr/>
      </dsp:nvSpPr>
      <dsp:spPr>
        <a:xfrm>
          <a:off x="3105531" y="2462750"/>
          <a:ext cx="1560517" cy="1350031"/>
        </a:xfrm>
        <a:prstGeom prst="hexagon">
          <a:avLst>
            <a:gd name="adj" fmla="val 28570"/>
            <a:gd name="vf" fmla="val 11547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Polices and Benefits</a:t>
          </a:r>
          <a:endParaRPr lang="en-US" sz="1400" kern="1200" dirty="0">
            <a:latin typeface="+mn-lt"/>
          </a:endParaRPr>
        </a:p>
      </dsp:txBody>
      <dsp:txXfrm>
        <a:off x="3364142" y="2686479"/>
        <a:ext cx="1043295" cy="902573"/>
      </dsp:txXfrm>
    </dsp:sp>
    <dsp:sp modelId="{254BFC30-A1CB-43F0-860B-D3F31397BDFD}">
      <dsp:nvSpPr>
        <dsp:cNvPr id="0" name=""/>
        <dsp:cNvSpPr/>
      </dsp:nvSpPr>
      <dsp:spPr>
        <a:xfrm>
          <a:off x="1502490" y="3309364"/>
          <a:ext cx="718467" cy="619054"/>
        </a:xfrm>
        <a:prstGeom prst="hexagon">
          <a:avLst>
            <a:gd name="adj" fmla="val 28900"/>
            <a:gd name="vf" fmla="val 115470"/>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E01C0D97-E423-4DB4-8251-55711C3349B3}">
      <dsp:nvSpPr>
        <dsp:cNvPr id="0" name=""/>
        <dsp:cNvSpPr/>
      </dsp:nvSpPr>
      <dsp:spPr>
        <a:xfrm>
          <a:off x="1674355" y="3294038"/>
          <a:ext cx="1560517" cy="1350031"/>
        </a:xfrm>
        <a:prstGeom prst="hexagon">
          <a:avLst>
            <a:gd name="adj" fmla="val 28570"/>
            <a:gd name="vf" fmla="val 11547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Approval Management</a:t>
          </a:r>
          <a:endParaRPr lang="en-US" sz="1400" kern="1200" dirty="0">
            <a:latin typeface="+mn-lt"/>
          </a:endParaRPr>
        </a:p>
      </dsp:txBody>
      <dsp:txXfrm>
        <a:off x="1932966" y="3517767"/>
        <a:ext cx="1043295" cy="902573"/>
      </dsp:txXfrm>
    </dsp:sp>
    <dsp:sp modelId="{702CFF93-40CA-43C6-B139-0AFC9DBF0C66}">
      <dsp:nvSpPr>
        <dsp:cNvPr id="0" name=""/>
        <dsp:cNvSpPr/>
      </dsp:nvSpPr>
      <dsp:spPr>
        <a:xfrm>
          <a:off x="650251" y="2152526"/>
          <a:ext cx="718467" cy="619054"/>
        </a:xfrm>
        <a:prstGeom prst="hexagon">
          <a:avLst>
            <a:gd name="adj" fmla="val 28900"/>
            <a:gd name="vf" fmla="val 115470"/>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1F252DD6-7AC9-4882-9B1B-5DCD32CD2D44}">
      <dsp:nvSpPr>
        <dsp:cNvPr id="0" name=""/>
        <dsp:cNvSpPr/>
      </dsp:nvSpPr>
      <dsp:spPr>
        <a:xfrm>
          <a:off x="74873" y="2488438"/>
          <a:ext cx="1685718" cy="1350031"/>
        </a:xfrm>
        <a:prstGeom prst="hexagon">
          <a:avLst>
            <a:gd name="adj" fmla="val 28570"/>
            <a:gd name="vf" fmla="val 115470"/>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Schemes</a:t>
          </a:r>
          <a:r>
            <a:rPr lang="en-US" sz="1200" kern="1200" dirty="0" smtClean="0">
              <a:latin typeface="+mn-lt"/>
            </a:rPr>
            <a:t> Implementation &amp; </a:t>
          </a:r>
          <a:r>
            <a:rPr lang="en-US" sz="1400" kern="1200" dirty="0" smtClean="0">
              <a:latin typeface="+mn-lt"/>
            </a:rPr>
            <a:t>Processing</a:t>
          </a:r>
          <a:endParaRPr lang="en-US" sz="1400" kern="1200" dirty="0">
            <a:latin typeface="+mn-lt"/>
          </a:endParaRPr>
        </a:p>
      </dsp:txBody>
      <dsp:txXfrm>
        <a:off x="343917" y="2703906"/>
        <a:ext cx="1147630" cy="919095"/>
      </dsp:txXfrm>
    </dsp:sp>
    <dsp:sp modelId="{AAF30D89-1CC1-479D-A19F-7102B72DF7D8}">
      <dsp:nvSpPr>
        <dsp:cNvPr id="0" name=""/>
        <dsp:cNvSpPr/>
      </dsp:nvSpPr>
      <dsp:spPr>
        <a:xfrm>
          <a:off x="236535" y="828502"/>
          <a:ext cx="1560517" cy="1350031"/>
        </a:xfrm>
        <a:prstGeom prst="hexagon">
          <a:avLst>
            <a:gd name="adj" fmla="val 28570"/>
            <a:gd name="vf" fmla="val 11547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Facilitating Inter-Department Coordination</a:t>
          </a:r>
          <a:endParaRPr lang="en-US" sz="1400" kern="1200" dirty="0">
            <a:latin typeface="+mn-lt"/>
          </a:endParaRPr>
        </a:p>
      </dsp:txBody>
      <dsp:txXfrm>
        <a:off x="495146" y="1052231"/>
        <a:ext cx="1043295" cy="902573"/>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A4F413F9-8849-4F85-9FC2-C677F1C9DA31}" type="datetimeFigureOut">
              <a:rPr lang="en-IN" smtClean="0"/>
              <a:pPr/>
              <a:t>07-09-2021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3D58CEF-EB75-46A1-9B19-CC0CBCB6276C}" type="slidenum">
              <a:rPr lang="en-IN" smtClean="0"/>
              <a:pPr/>
              <a:t>‹#›</a:t>
            </a:fld>
            <a:endParaRPr lang="en-IN"/>
          </a:p>
        </p:txBody>
      </p:sp>
    </p:spTree>
    <p:extLst>
      <p:ext uri="{BB962C8B-B14F-4D97-AF65-F5344CB8AC3E}">
        <p14:creationId xmlns:p14="http://schemas.microsoft.com/office/powerpoint/2010/main" val="637038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4F413F9-8849-4F85-9FC2-C677F1C9DA31}" type="datetimeFigureOut">
              <a:rPr lang="en-IN" smtClean="0"/>
              <a:pPr/>
              <a:t>07-09-2021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3D58CEF-EB75-46A1-9B19-CC0CBCB6276C}" type="slidenum">
              <a:rPr lang="en-IN" smtClean="0"/>
              <a:pPr/>
              <a:t>‹#›</a:t>
            </a:fld>
            <a:endParaRPr lang="en-IN"/>
          </a:p>
        </p:txBody>
      </p:sp>
    </p:spTree>
    <p:extLst>
      <p:ext uri="{BB962C8B-B14F-4D97-AF65-F5344CB8AC3E}">
        <p14:creationId xmlns:p14="http://schemas.microsoft.com/office/powerpoint/2010/main" val="154493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4F413F9-8849-4F85-9FC2-C677F1C9DA31}" type="datetimeFigureOut">
              <a:rPr lang="en-IN" smtClean="0"/>
              <a:pPr/>
              <a:t>07-09-2021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3D58CEF-EB75-46A1-9B19-CC0CBCB6276C}" type="slidenum">
              <a:rPr lang="en-IN" smtClean="0"/>
              <a:pPr/>
              <a:t>‹#›</a:t>
            </a:fld>
            <a:endParaRPr lang="en-IN"/>
          </a:p>
        </p:txBody>
      </p:sp>
    </p:spTree>
    <p:extLst>
      <p:ext uri="{BB962C8B-B14F-4D97-AF65-F5344CB8AC3E}">
        <p14:creationId xmlns:p14="http://schemas.microsoft.com/office/powerpoint/2010/main" val="677469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4706AA7-AFC3-492F-B9CE-F486EF947C58}"/>
              </a:ext>
            </a:extLst>
          </p:cNvPr>
          <p:cNvSpPr/>
          <p:nvPr userDrawn="1"/>
        </p:nvSpPr>
        <p:spPr>
          <a:xfrm>
            <a:off x="0" y="6200904"/>
            <a:ext cx="12192000" cy="49638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16" name="TextBox 15">
            <a:extLst>
              <a:ext uri="{FF2B5EF4-FFF2-40B4-BE49-F238E27FC236}">
                <a16:creationId xmlns:a16="http://schemas.microsoft.com/office/drawing/2014/main" id="{AB386D30-7EA7-4061-BDE9-D8EAD2228288}"/>
              </a:ext>
            </a:extLst>
          </p:cNvPr>
          <p:cNvSpPr txBox="1"/>
          <p:nvPr userDrawn="1"/>
        </p:nvSpPr>
        <p:spPr>
          <a:xfrm>
            <a:off x="0" y="135343"/>
            <a:ext cx="12192000" cy="738664"/>
          </a:xfrm>
          <a:prstGeom prst="rect">
            <a:avLst/>
          </a:prstGeom>
          <a:noFill/>
        </p:spPr>
        <p:txBody>
          <a:bodyPr wrap="square" rtlCol="0">
            <a:spAutoFit/>
          </a:bodyPr>
          <a:lstStyle/>
          <a:p>
            <a:pPr algn="ctr"/>
            <a:r>
              <a:rPr lang="en-IN" sz="2400" b="1" dirty="0"/>
              <a:t>ANDHRA PRADESH NON RESIDENT TELUGU SOCIETY</a:t>
            </a:r>
          </a:p>
          <a:p>
            <a:pPr algn="ctr"/>
            <a:r>
              <a:rPr lang="en-GB" sz="1800" b="0" dirty="0"/>
              <a:t>(An entity of the Govt. of AP)</a:t>
            </a:r>
            <a:endParaRPr lang="en-IN" sz="1800" b="0" dirty="0"/>
          </a:p>
        </p:txBody>
      </p:sp>
      <p:sp>
        <p:nvSpPr>
          <p:cNvPr id="17" name="TextBox 16">
            <a:extLst>
              <a:ext uri="{FF2B5EF4-FFF2-40B4-BE49-F238E27FC236}">
                <a16:creationId xmlns:a16="http://schemas.microsoft.com/office/drawing/2014/main" id="{E53994BB-9A25-4068-9ED8-9FB3C0617677}"/>
              </a:ext>
            </a:extLst>
          </p:cNvPr>
          <p:cNvSpPr txBox="1"/>
          <p:nvPr userDrawn="1"/>
        </p:nvSpPr>
        <p:spPr>
          <a:xfrm>
            <a:off x="3151604" y="6253084"/>
            <a:ext cx="4379212" cy="369332"/>
          </a:xfrm>
          <a:prstGeom prst="rect">
            <a:avLst/>
          </a:prstGeom>
          <a:noFill/>
        </p:spPr>
        <p:txBody>
          <a:bodyPr wrap="none" rtlCol="0">
            <a:spAutoFit/>
          </a:bodyPr>
          <a:lstStyle/>
          <a:p>
            <a:r>
              <a:rPr lang="en-IN" sz="1800" dirty="0"/>
              <a:t>Andhra Pradesh Non Resident Telugu Society</a:t>
            </a:r>
          </a:p>
        </p:txBody>
      </p:sp>
      <p:sp>
        <p:nvSpPr>
          <p:cNvPr id="19" name="TextBox 18">
            <a:extLst>
              <a:ext uri="{FF2B5EF4-FFF2-40B4-BE49-F238E27FC236}">
                <a16:creationId xmlns:a16="http://schemas.microsoft.com/office/drawing/2014/main" id="{5DD75FD2-4614-426E-8CA4-A42410EF64AF}"/>
              </a:ext>
            </a:extLst>
          </p:cNvPr>
          <p:cNvSpPr txBox="1"/>
          <p:nvPr userDrawn="1"/>
        </p:nvSpPr>
        <p:spPr>
          <a:xfrm>
            <a:off x="11291345" y="6253084"/>
            <a:ext cx="457176" cy="369332"/>
          </a:xfrm>
          <a:prstGeom prst="rect">
            <a:avLst/>
          </a:prstGeom>
          <a:noFill/>
        </p:spPr>
        <p:txBody>
          <a:bodyPr wrap="none" rtlCol="0">
            <a:spAutoFit/>
          </a:bodyPr>
          <a:lstStyle/>
          <a:p>
            <a:fld id="{4FAB73BC-B049-4115-A692-8D63A059BFB8}" type="slidenum">
              <a:rPr lang="en-US" sz="1800" smtClean="0"/>
              <a:pPr/>
              <a:t>‹#›</a:t>
            </a:fld>
            <a:endParaRPr lang="en-IN" sz="1800" dirty="0"/>
          </a:p>
        </p:txBody>
      </p:sp>
      <p:pic>
        <p:nvPicPr>
          <p:cNvPr id="10" name="Picture 2" descr="C:\Users\info\Desktop\Andhra-Pradesh-AP-Govt-Logo.png"/>
          <p:cNvPicPr>
            <a:picLocks noChangeAspect="1" noChangeArrowheads="1"/>
          </p:cNvPicPr>
          <p:nvPr userDrawn="1"/>
        </p:nvPicPr>
        <p:blipFill>
          <a:blip r:embed="rId2" cstate="print"/>
          <a:srcRect/>
          <a:stretch>
            <a:fillRect/>
          </a:stretch>
        </p:blipFill>
        <p:spPr bwMode="auto">
          <a:xfrm>
            <a:off x="154548" y="90153"/>
            <a:ext cx="1067080" cy="1133342"/>
          </a:xfrm>
          <a:prstGeom prst="rect">
            <a:avLst/>
          </a:prstGeom>
          <a:noFill/>
        </p:spPr>
      </p:pic>
      <p:pic>
        <p:nvPicPr>
          <p:cNvPr id="1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944165" y="91441"/>
            <a:ext cx="1097582" cy="1029021"/>
          </a:xfrm>
          <a:prstGeom prst="rect">
            <a:avLst/>
          </a:prstGeom>
          <a:noFill/>
        </p:spPr>
      </p:pic>
    </p:spTree>
    <p:extLst>
      <p:ext uri="{BB962C8B-B14F-4D97-AF65-F5344CB8AC3E}">
        <p14:creationId xmlns:p14="http://schemas.microsoft.com/office/powerpoint/2010/main" val="360993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F07AF4-1AB8-4EF9-9341-F516A38125D3}"/>
              </a:ext>
            </a:extLst>
          </p:cNvPr>
          <p:cNvSpPr/>
          <p:nvPr userDrawn="1"/>
        </p:nvSpPr>
        <p:spPr>
          <a:xfrm>
            <a:off x="0" y="6361613"/>
            <a:ext cx="12192000" cy="496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8" name="Footer Placeholder 3">
            <a:extLst>
              <a:ext uri="{FF2B5EF4-FFF2-40B4-BE49-F238E27FC236}">
                <a16:creationId xmlns:a16="http://schemas.microsoft.com/office/drawing/2014/main" id="{31BFA8E0-A131-4530-97DA-47869FE86B4A}"/>
              </a:ext>
            </a:extLst>
          </p:cNvPr>
          <p:cNvSpPr>
            <a:spLocks noGrp="1"/>
          </p:cNvSpPr>
          <p:nvPr>
            <p:ph type="ftr" sz="quarter" idx="11"/>
          </p:nvPr>
        </p:nvSpPr>
        <p:spPr>
          <a:xfrm>
            <a:off x="2880806" y="6459789"/>
            <a:ext cx="5705855" cy="365125"/>
          </a:xfrm>
          <a:prstGeom prst="rect">
            <a:avLst/>
          </a:prstGeom>
        </p:spPr>
        <p:txBody>
          <a:bodyPr/>
          <a:lstStyle>
            <a:lvl1pPr>
              <a:defRPr>
                <a:solidFill>
                  <a:schemeClr val="tx1"/>
                </a:solidFill>
              </a:defRPr>
            </a:lvl1pPr>
          </a:lstStyle>
          <a:p>
            <a:r>
              <a:rPr lang="it-IT" dirty="0"/>
              <a:t>Andhra Pradesh non resident telugu society</a:t>
            </a:r>
            <a:endParaRPr lang="en-US" dirty="0"/>
          </a:p>
        </p:txBody>
      </p:sp>
      <p:sp>
        <p:nvSpPr>
          <p:cNvPr id="9" name="Slide Number Placeholder 4">
            <a:extLst>
              <a:ext uri="{FF2B5EF4-FFF2-40B4-BE49-F238E27FC236}">
                <a16:creationId xmlns:a16="http://schemas.microsoft.com/office/drawing/2014/main" id="{8751E80F-D6E8-4073-96A0-6F271BADA7C7}"/>
              </a:ext>
            </a:extLst>
          </p:cNvPr>
          <p:cNvSpPr>
            <a:spLocks noGrp="1"/>
          </p:cNvSpPr>
          <p:nvPr>
            <p:ph type="sldNum" sz="quarter" idx="12"/>
          </p:nvPr>
        </p:nvSpPr>
        <p:spPr>
          <a:xfrm>
            <a:off x="11647340" y="6453457"/>
            <a:ext cx="507147" cy="365125"/>
          </a:xfrm>
          <a:prstGeom prst="rect">
            <a:avLst/>
          </a:prstGeom>
        </p:spPr>
        <p:txBody>
          <a:bodyPr/>
          <a:lstStyle>
            <a:lvl1pPr>
              <a:defRPr>
                <a:solidFill>
                  <a:schemeClr val="tx1"/>
                </a:solidFill>
              </a:defRPr>
            </a:lvl1pPr>
          </a:lstStyle>
          <a:p>
            <a:fld id="{4FAB73BC-B049-4115-A692-8D63A059BFB8}" type="slidenum">
              <a:rPr lang="en-US" smtClean="0"/>
              <a:pPr/>
              <a:t>‹#›</a:t>
            </a:fld>
            <a:endParaRPr lang="en-US" dirty="0"/>
          </a:p>
        </p:txBody>
      </p:sp>
      <p:pic>
        <p:nvPicPr>
          <p:cNvPr id="10" name="Picture 9">
            <a:extLst>
              <a:ext uri="{FF2B5EF4-FFF2-40B4-BE49-F238E27FC236}">
                <a16:creationId xmlns:a16="http://schemas.microsoft.com/office/drawing/2014/main" id="{ADEF2436-56AA-4818-B594-E768714201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4505" y="227793"/>
            <a:ext cx="2126417" cy="496389"/>
          </a:xfrm>
          <a:prstGeom prst="rect">
            <a:avLst/>
          </a:prstGeom>
        </p:spPr>
      </p:pic>
      <p:pic>
        <p:nvPicPr>
          <p:cNvPr id="11" name="Picture 10">
            <a:extLst>
              <a:ext uri="{FF2B5EF4-FFF2-40B4-BE49-F238E27FC236}">
                <a16:creationId xmlns:a16="http://schemas.microsoft.com/office/drawing/2014/main" id="{98C934DC-8EC3-4975-856D-F626D4B476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91095" y="130034"/>
            <a:ext cx="841028" cy="691911"/>
          </a:xfrm>
          <a:prstGeom prst="rect">
            <a:avLst/>
          </a:prstGeom>
        </p:spPr>
      </p:pic>
      <p:sp>
        <p:nvSpPr>
          <p:cNvPr id="12" name="TextBox 11">
            <a:extLst>
              <a:ext uri="{FF2B5EF4-FFF2-40B4-BE49-F238E27FC236}">
                <a16:creationId xmlns:a16="http://schemas.microsoft.com/office/drawing/2014/main" id="{321C78C0-4218-4F6D-AEF8-F466B03ADB15}"/>
              </a:ext>
            </a:extLst>
          </p:cNvPr>
          <p:cNvSpPr txBox="1"/>
          <p:nvPr userDrawn="1"/>
        </p:nvSpPr>
        <p:spPr>
          <a:xfrm>
            <a:off x="2602630" y="227798"/>
            <a:ext cx="5736186" cy="646331"/>
          </a:xfrm>
          <a:prstGeom prst="rect">
            <a:avLst/>
          </a:prstGeom>
          <a:noFill/>
        </p:spPr>
        <p:txBody>
          <a:bodyPr wrap="none" rtlCol="0">
            <a:spAutoFit/>
          </a:bodyPr>
          <a:lstStyle/>
          <a:p>
            <a:pPr algn="ctr"/>
            <a:r>
              <a:rPr lang="en-IN" sz="1800" b="1" dirty="0"/>
              <a:t>ANDHRA PRADESH NON RESIDENT TELUGU SOCIETY</a:t>
            </a:r>
          </a:p>
          <a:p>
            <a:pPr algn="ctr"/>
            <a:r>
              <a:rPr lang="en-GB" sz="1800" b="0" dirty="0"/>
              <a:t>(An entity of the Govt. of AP)</a:t>
            </a:r>
            <a:endParaRPr lang="en-IN" sz="1800" b="0" dirty="0"/>
          </a:p>
        </p:txBody>
      </p:sp>
    </p:spTree>
    <p:extLst>
      <p:ext uri="{BB962C8B-B14F-4D97-AF65-F5344CB8AC3E}">
        <p14:creationId xmlns:p14="http://schemas.microsoft.com/office/powerpoint/2010/main" val="1876075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4706AA7-AFC3-492F-B9CE-F486EF947C58}"/>
              </a:ext>
            </a:extLst>
          </p:cNvPr>
          <p:cNvSpPr/>
          <p:nvPr userDrawn="1"/>
        </p:nvSpPr>
        <p:spPr>
          <a:xfrm>
            <a:off x="0" y="6200904"/>
            <a:ext cx="12192000" cy="496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16" name="TextBox 15">
            <a:extLst>
              <a:ext uri="{FF2B5EF4-FFF2-40B4-BE49-F238E27FC236}">
                <a16:creationId xmlns:a16="http://schemas.microsoft.com/office/drawing/2014/main" id="{AB386D30-7EA7-4061-BDE9-D8EAD2228288}"/>
              </a:ext>
            </a:extLst>
          </p:cNvPr>
          <p:cNvSpPr txBox="1"/>
          <p:nvPr userDrawn="1"/>
        </p:nvSpPr>
        <p:spPr>
          <a:xfrm>
            <a:off x="3227907" y="135343"/>
            <a:ext cx="5736186" cy="646331"/>
          </a:xfrm>
          <a:prstGeom prst="rect">
            <a:avLst/>
          </a:prstGeom>
          <a:noFill/>
        </p:spPr>
        <p:txBody>
          <a:bodyPr wrap="none" rtlCol="0">
            <a:spAutoFit/>
          </a:bodyPr>
          <a:lstStyle/>
          <a:p>
            <a:pPr algn="ctr"/>
            <a:r>
              <a:rPr lang="en-IN" sz="1800" b="1" dirty="0"/>
              <a:t>ANDHRA PRADESH NON RESIDENT TELUGU SOCIETY</a:t>
            </a:r>
          </a:p>
          <a:p>
            <a:pPr algn="ctr"/>
            <a:r>
              <a:rPr lang="en-GB" sz="1800" b="0" dirty="0"/>
              <a:t>(An entity of the Govt. of AP)</a:t>
            </a:r>
            <a:endParaRPr lang="en-IN" sz="1800" b="0" dirty="0"/>
          </a:p>
        </p:txBody>
      </p:sp>
      <p:sp>
        <p:nvSpPr>
          <p:cNvPr id="17" name="TextBox 16">
            <a:extLst>
              <a:ext uri="{FF2B5EF4-FFF2-40B4-BE49-F238E27FC236}">
                <a16:creationId xmlns:a16="http://schemas.microsoft.com/office/drawing/2014/main" id="{E53994BB-9A25-4068-9ED8-9FB3C0617677}"/>
              </a:ext>
            </a:extLst>
          </p:cNvPr>
          <p:cNvSpPr txBox="1"/>
          <p:nvPr userDrawn="1"/>
        </p:nvSpPr>
        <p:spPr>
          <a:xfrm>
            <a:off x="3151605" y="6253084"/>
            <a:ext cx="4614981" cy="369332"/>
          </a:xfrm>
          <a:prstGeom prst="rect">
            <a:avLst/>
          </a:prstGeom>
          <a:noFill/>
        </p:spPr>
        <p:txBody>
          <a:bodyPr wrap="none" rtlCol="0">
            <a:spAutoFit/>
          </a:bodyPr>
          <a:lstStyle/>
          <a:p>
            <a:r>
              <a:rPr lang="en-IN" sz="1800" dirty="0"/>
              <a:t>Andhra Pradesh Non Resident Telugu Society</a:t>
            </a:r>
          </a:p>
        </p:txBody>
      </p:sp>
      <p:sp>
        <p:nvSpPr>
          <p:cNvPr id="19" name="TextBox 18">
            <a:extLst>
              <a:ext uri="{FF2B5EF4-FFF2-40B4-BE49-F238E27FC236}">
                <a16:creationId xmlns:a16="http://schemas.microsoft.com/office/drawing/2014/main" id="{5DD75FD2-4614-426E-8CA4-A42410EF64AF}"/>
              </a:ext>
            </a:extLst>
          </p:cNvPr>
          <p:cNvSpPr txBox="1"/>
          <p:nvPr userDrawn="1"/>
        </p:nvSpPr>
        <p:spPr>
          <a:xfrm>
            <a:off x="11291345" y="6253084"/>
            <a:ext cx="468398" cy="369332"/>
          </a:xfrm>
          <a:prstGeom prst="rect">
            <a:avLst/>
          </a:prstGeom>
          <a:noFill/>
        </p:spPr>
        <p:txBody>
          <a:bodyPr wrap="none" rtlCol="0">
            <a:spAutoFit/>
          </a:bodyPr>
          <a:lstStyle/>
          <a:p>
            <a:fld id="{4FAB73BC-B049-4115-A692-8D63A059BFB8}" type="slidenum">
              <a:rPr lang="en-US" sz="1800" smtClean="0"/>
              <a:pPr/>
              <a:t>‹#›</a:t>
            </a:fld>
            <a:endParaRPr lang="en-IN" sz="1800" dirty="0"/>
          </a:p>
        </p:txBody>
      </p:sp>
      <p:pic>
        <p:nvPicPr>
          <p:cNvPr id="10" name="Picture 2" descr="C:\Users\info\Desktop\Andhra-Pradesh-AP-Govt-Logo.png"/>
          <p:cNvPicPr>
            <a:picLocks noChangeAspect="1" noChangeArrowheads="1"/>
          </p:cNvPicPr>
          <p:nvPr userDrawn="1"/>
        </p:nvPicPr>
        <p:blipFill>
          <a:blip r:embed="rId2" cstate="print"/>
          <a:srcRect/>
          <a:stretch>
            <a:fillRect/>
          </a:stretch>
        </p:blipFill>
        <p:spPr bwMode="auto">
          <a:xfrm>
            <a:off x="187569" y="0"/>
            <a:ext cx="1430856" cy="1085832"/>
          </a:xfrm>
          <a:prstGeom prst="rect">
            <a:avLst/>
          </a:prstGeom>
          <a:noFill/>
        </p:spPr>
      </p:pic>
      <p:pic>
        <p:nvPicPr>
          <p:cNvPr id="1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519162" y="91441"/>
            <a:ext cx="1381436" cy="1001729"/>
          </a:xfrm>
          <a:prstGeom prst="rect">
            <a:avLst/>
          </a:prstGeom>
          <a:noFill/>
        </p:spPr>
      </p:pic>
    </p:spTree>
    <p:extLst>
      <p:ext uri="{BB962C8B-B14F-4D97-AF65-F5344CB8AC3E}">
        <p14:creationId xmlns:p14="http://schemas.microsoft.com/office/powerpoint/2010/main" val="2179527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9E796A3-2DB7-4B19-AB27-CBE93A312CB0}"/>
              </a:ext>
            </a:extLst>
          </p:cNvPr>
          <p:cNvSpPr txBox="1"/>
          <p:nvPr userDrawn="1"/>
        </p:nvSpPr>
        <p:spPr>
          <a:xfrm>
            <a:off x="139184" y="4832073"/>
            <a:ext cx="12192000" cy="646331"/>
          </a:xfrm>
          <a:prstGeom prst="rect">
            <a:avLst/>
          </a:prstGeom>
          <a:noFill/>
        </p:spPr>
        <p:txBody>
          <a:bodyPr wrap="square" rtlCol="0">
            <a:spAutoFit/>
          </a:bodyPr>
          <a:lstStyle/>
          <a:p>
            <a:pPr algn="ctr"/>
            <a:r>
              <a:rPr lang="en-IN" sz="1800" b="1" dirty="0"/>
              <a:t>ANDHRA PRADESH NON RESIDENT TELUGU SOCIETY</a:t>
            </a:r>
          </a:p>
          <a:p>
            <a:pPr algn="ctr"/>
            <a:r>
              <a:rPr lang="en-GB" sz="1800" b="0" dirty="0"/>
              <a:t>(An entity of the Govt. of AP)</a:t>
            </a:r>
            <a:endParaRPr lang="en-IN" sz="1800" b="0" dirty="0"/>
          </a:p>
        </p:txBody>
      </p:sp>
      <p:sp>
        <p:nvSpPr>
          <p:cNvPr id="13" name="TextBox 12">
            <a:extLst>
              <a:ext uri="{FF2B5EF4-FFF2-40B4-BE49-F238E27FC236}">
                <a16:creationId xmlns:a16="http://schemas.microsoft.com/office/drawing/2014/main" id="{CA9D79EB-5AA2-482B-A271-E83B23BB68BB}"/>
              </a:ext>
            </a:extLst>
          </p:cNvPr>
          <p:cNvSpPr txBox="1"/>
          <p:nvPr userDrawn="1"/>
        </p:nvSpPr>
        <p:spPr>
          <a:xfrm>
            <a:off x="0" y="2514600"/>
            <a:ext cx="12192000" cy="523220"/>
          </a:xfrm>
          <a:prstGeom prst="rect">
            <a:avLst/>
          </a:prstGeom>
          <a:noFill/>
        </p:spPr>
        <p:txBody>
          <a:bodyPr wrap="square" rtlCol="0">
            <a:spAutoFit/>
          </a:bodyPr>
          <a:lstStyle/>
          <a:p>
            <a:pPr algn="ctr">
              <a:lnSpc>
                <a:spcPct val="100000"/>
              </a:lnSpc>
            </a:pPr>
            <a:r>
              <a:rPr lang="en-IN" sz="2800" b="0" dirty="0">
                <a:latin typeface="Arial" panose="020B0604020202020204" pitchFamily="34" charset="0"/>
                <a:cs typeface="Arial" panose="020B0604020202020204" pitchFamily="34" charset="0"/>
              </a:rPr>
              <a:t>A Brief </a:t>
            </a:r>
            <a:r>
              <a:rPr lang="en-IN" sz="2800" b="0" dirty="0" smtClean="0">
                <a:latin typeface="Arial" panose="020B0604020202020204" pitchFamily="34" charset="0"/>
                <a:cs typeface="Arial" panose="020B0604020202020204" pitchFamily="34" charset="0"/>
              </a:rPr>
              <a:t>Overview of AP</a:t>
            </a:r>
            <a:r>
              <a:rPr lang="en-IN" sz="2800" b="0" baseline="0" dirty="0" smtClean="0">
                <a:latin typeface="Arial" panose="020B0604020202020204" pitchFamily="34" charset="0"/>
                <a:cs typeface="Arial" panose="020B0604020202020204" pitchFamily="34" charset="0"/>
              </a:rPr>
              <a:t> </a:t>
            </a:r>
            <a:r>
              <a:rPr lang="en-IN" sz="2800" b="0" dirty="0" smtClean="0">
                <a:latin typeface="Arial" panose="020B0604020202020204" pitchFamily="34" charset="0"/>
                <a:cs typeface="Arial" panose="020B0604020202020204" pitchFamily="34" charset="0"/>
              </a:rPr>
              <a:t>Investment</a:t>
            </a:r>
            <a:r>
              <a:rPr lang="en-IN" sz="2800" b="0" baseline="0" dirty="0" smtClean="0">
                <a:latin typeface="Arial" panose="020B0604020202020204" pitchFamily="34" charset="0"/>
                <a:cs typeface="Arial" panose="020B0604020202020204" pitchFamily="34" charset="0"/>
              </a:rPr>
              <a:t> Policies &amp; Key Highlights</a:t>
            </a:r>
            <a:r>
              <a:rPr lang="en-IN" sz="2800" b="0" dirty="0" smtClean="0">
                <a:latin typeface="Arial" panose="020B0604020202020204" pitchFamily="34" charset="0"/>
                <a:cs typeface="Arial" panose="020B0604020202020204" pitchFamily="34" charset="0"/>
              </a:rPr>
              <a:t> </a:t>
            </a:r>
            <a:endParaRPr lang="en-IN" sz="2800" b="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C7E653F3-C0A9-4762-9076-22407A652994}"/>
              </a:ext>
            </a:extLst>
          </p:cNvPr>
          <p:cNvSpPr/>
          <p:nvPr userDrawn="1"/>
        </p:nvSpPr>
        <p:spPr>
          <a:xfrm>
            <a:off x="0" y="3109984"/>
            <a:ext cx="12192000" cy="990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16" name="TextBox 15">
            <a:extLst>
              <a:ext uri="{FF2B5EF4-FFF2-40B4-BE49-F238E27FC236}">
                <a16:creationId xmlns:a16="http://schemas.microsoft.com/office/drawing/2014/main" id="{886B7B53-209B-4C00-8E81-15368D29A186}"/>
              </a:ext>
            </a:extLst>
          </p:cNvPr>
          <p:cNvSpPr txBox="1"/>
          <p:nvPr userDrawn="1"/>
        </p:nvSpPr>
        <p:spPr>
          <a:xfrm>
            <a:off x="0" y="3109983"/>
            <a:ext cx="12192000" cy="923330"/>
          </a:xfrm>
          <a:prstGeom prst="rect">
            <a:avLst/>
          </a:prstGeom>
          <a:noFill/>
        </p:spPr>
        <p:txBody>
          <a:bodyPr wrap="square" rtlCol="0">
            <a:spAutoFit/>
          </a:bodyPr>
          <a:lstStyle/>
          <a:p>
            <a:pPr algn="ctr">
              <a:lnSpc>
                <a:spcPct val="100000"/>
              </a:lnSpc>
            </a:pPr>
            <a:r>
              <a:rPr lang="en-IN" sz="5400" b="1" dirty="0" smtClean="0">
                <a:latin typeface="Arial" panose="020B0604020202020204" pitchFamily="34" charset="0"/>
                <a:cs typeface="Arial" panose="020B0604020202020204" pitchFamily="34" charset="0"/>
              </a:rPr>
              <a:t>APNRT Society</a:t>
            </a:r>
            <a:endParaRPr lang="en-IN" sz="5400"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D90CFF38-4497-4460-855A-328DCEF3E7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2146" y="230126"/>
            <a:ext cx="1046077" cy="1079432"/>
          </a:xfrm>
          <a:prstGeom prst="rect">
            <a:avLst/>
          </a:prstGeom>
        </p:spPr>
      </p:pic>
      <p:pic>
        <p:nvPicPr>
          <p:cNvPr id="10" name="Picture 9" descr="C:\Users\APNRT\Downloads\Logo 1000 X 1000 px.jpg"/>
          <p:cNvPicPr/>
          <p:nvPr userDrawn="1"/>
        </p:nvPicPr>
        <p:blipFill>
          <a:blip r:embed="rId3" cstate="print"/>
          <a:srcRect/>
          <a:stretch>
            <a:fillRect/>
          </a:stretch>
        </p:blipFill>
        <p:spPr bwMode="auto">
          <a:xfrm>
            <a:off x="5633572" y="1318350"/>
            <a:ext cx="1220807" cy="1213834"/>
          </a:xfrm>
          <a:prstGeom prst="rect">
            <a:avLst/>
          </a:prstGeom>
          <a:noFill/>
          <a:ln w="9525">
            <a:noFill/>
            <a:miter lim="800000"/>
            <a:headEnd/>
            <a:tailEnd/>
          </a:ln>
        </p:spPr>
      </p:pic>
    </p:spTree>
    <p:extLst>
      <p:ext uri="{BB962C8B-B14F-4D97-AF65-F5344CB8AC3E}">
        <p14:creationId xmlns:p14="http://schemas.microsoft.com/office/powerpoint/2010/main" val="1917853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9"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9"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3"/>
            <a:ext cx="2743200" cy="365125"/>
          </a:xfrm>
          <a:prstGeom prst="rect">
            <a:avLst/>
          </a:prstGeom>
        </p:spPr>
        <p:txBody>
          <a:bodyPr/>
          <a:lstStyle/>
          <a:p>
            <a:fld id="{E28E5209-CF20-415D-9EC6-8C5EE9A1D9DE}" type="datetimeFigureOut">
              <a:rPr lang="en-IN" smtClean="0"/>
              <a:pPr/>
              <a:t>07-09-2021</a:t>
            </a:fld>
            <a:endParaRPr lang="en-IN"/>
          </a:p>
        </p:txBody>
      </p:sp>
      <p:sp>
        <p:nvSpPr>
          <p:cNvPr id="8" name="Footer Placeholder 7"/>
          <p:cNvSpPr>
            <a:spLocks noGrp="1"/>
          </p:cNvSpPr>
          <p:nvPr>
            <p:ph type="ftr" sz="quarter" idx="11"/>
          </p:nvPr>
        </p:nvSpPr>
        <p:spPr>
          <a:xfrm>
            <a:off x="4038600" y="6356353"/>
            <a:ext cx="4114800" cy="365125"/>
          </a:xfrm>
          <a:prstGeom prst="rect">
            <a:avLst/>
          </a:prstGeom>
        </p:spPr>
        <p:txBody>
          <a:bodyPr/>
          <a:lstStyle/>
          <a:p>
            <a:endParaRPr lang="en-IN"/>
          </a:p>
        </p:txBody>
      </p:sp>
      <p:sp>
        <p:nvSpPr>
          <p:cNvPr id="9" name="Slide Number Placeholder 8"/>
          <p:cNvSpPr>
            <a:spLocks noGrp="1"/>
          </p:cNvSpPr>
          <p:nvPr>
            <p:ph type="sldNum" sz="quarter" idx="12"/>
          </p:nvPr>
        </p:nvSpPr>
        <p:spPr>
          <a:xfrm>
            <a:off x="8610600" y="6356353"/>
            <a:ext cx="2743200" cy="365125"/>
          </a:xfrm>
          <a:prstGeom prst="rect">
            <a:avLst/>
          </a:prstGeom>
        </p:spPr>
        <p:txBody>
          <a:bodyPr/>
          <a:lstStyle/>
          <a:p>
            <a:fld id="{484F1C48-B414-4F19-BB41-FEA8ACB95659}" type="slidenum">
              <a:rPr lang="en-IN" smtClean="0"/>
              <a:pPr/>
              <a:t>‹#›</a:t>
            </a:fld>
            <a:endParaRPr lang="en-IN"/>
          </a:p>
        </p:txBody>
      </p:sp>
    </p:spTree>
    <p:extLst>
      <p:ext uri="{BB962C8B-B14F-4D97-AF65-F5344CB8AC3E}">
        <p14:creationId xmlns:p14="http://schemas.microsoft.com/office/powerpoint/2010/main" val="2101932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3"/>
            <a:ext cx="2743200" cy="365125"/>
          </a:xfrm>
          <a:prstGeom prst="rect">
            <a:avLst/>
          </a:prstGeom>
        </p:spPr>
        <p:txBody>
          <a:bodyPr/>
          <a:lstStyle/>
          <a:p>
            <a:fld id="{E28E5209-CF20-415D-9EC6-8C5EE9A1D9DE}" type="datetimeFigureOut">
              <a:rPr lang="en-IN" smtClean="0"/>
              <a:pPr/>
              <a:t>07-09-2021</a:t>
            </a:fld>
            <a:endParaRPr lang="en-IN"/>
          </a:p>
        </p:txBody>
      </p:sp>
      <p:sp>
        <p:nvSpPr>
          <p:cNvPr id="4" name="Footer Placeholder 3"/>
          <p:cNvSpPr>
            <a:spLocks noGrp="1"/>
          </p:cNvSpPr>
          <p:nvPr>
            <p:ph type="ftr" sz="quarter" idx="11"/>
          </p:nvPr>
        </p:nvSpPr>
        <p:spPr>
          <a:xfrm>
            <a:off x="4038600" y="6356353"/>
            <a:ext cx="4114800" cy="365125"/>
          </a:xfrm>
          <a:prstGeom prst="rect">
            <a:avLst/>
          </a:prstGeom>
        </p:spPr>
        <p:txBody>
          <a:bodyPr/>
          <a:lstStyle/>
          <a:p>
            <a:endParaRPr lang="en-IN"/>
          </a:p>
        </p:txBody>
      </p:sp>
      <p:sp>
        <p:nvSpPr>
          <p:cNvPr id="5" name="Slide Number Placeholder 4"/>
          <p:cNvSpPr>
            <a:spLocks noGrp="1"/>
          </p:cNvSpPr>
          <p:nvPr>
            <p:ph type="sldNum" sz="quarter" idx="12"/>
          </p:nvPr>
        </p:nvSpPr>
        <p:spPr>
          <a:xfrm>
            <a:off x="8610600" y="6356353"/>
            <a:ext cx="2743200" cy="365125"/>
          </a:xfrm>
          <a:prstGeom prst="rect">
            <a:avLst/>
          </a:prstGeom>
        </p:spPr>
        <p:txBody>
          <a:bodyPr/>
          <a:lstStyle/>
          <a:p>
            <a:fld id="{484F1C48-B414-4F19-BB41-FEA8ACB95659}" type="slidenum">
              <a:rPr lang="en-IN" smtClean="0"/>
              <a:pPr/>
              <a:t>‹#›</a:t>
            </a:fld>
            <a:endParaRPr lang="en-IN"/>
          </a:p>
        </p:txBody>
      </p:sp>
    </p:spTree>
    <p:extLst>
      <p:ext uri="{BB962C8B-B14F-4D97-AF65-F5344CB8AC3E}">
        <p14:creationId xmlns:p14="http://schemas.microsoft.com/office/powerpoint/2010/main" val="3972965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3"/>
            <a:ext cx="2743200" cy="365125"/>
          </a:xfrm>
          <a:prstGeom prst="rect">
            <a:avLst/>
          </a:prstGeom>
        </p:spPr>
        <p:txBody>
          <a:bodyPr/>
          <a:lstStyle/>
          <a:p>
            <a:fld id="{E28E5209-CF20-415D-9EC6-8C5EE9A1D9DE}" type="datetimeFigureOut">
              <a:rPr lang="en-IN" smtClean="0"/>
              <a:pPr/>
              <a:t>07-09-2021</a:t>
            </a:fld>
            <a:endParaRPr lang="en-IN"/>
          </a:p>
        </p:txBody>
      </p:sp>
      <p:sp>
        <p:nvSpPr>
          <p:cNvPr id="3" name="Footer Placeholder 2"/>
          <p:cNvSpPr>
            <a:spLocks noGrp="1"/>
          </p:cNvSpPr>
          <p:nvPr>
            <p:ph type="ftr" sz="quarter" idx="11"/>
          </p:nvPr>
        </p:nvSpPr>
        <p:spPr>
          <a:xfrm>
            <a:off x="4038600" y="6356353"/>
            <a:ext cx="4114800" cy="365125"/>
          </a:xfrm>
          <a:prstGeom prst="rect">
            <a:avLst/>
          </a:prstGeom>
        </p:spPr>
        <p:txBody>
          <a:bodyPr/>
          <a:lstStyle/>
          <a:p>
            <a:endParaRPr lang="en-IN"/>
          </a:p>
        </p:txBody>
      </p:sp>
      <p:sp>
        <p:nvSpPr>
          <p:cNvPr id="4" name="Slide Number Placeholder 3"/>
          <p:cNvSpPr>
            <a:spLocks noGrp="1"/>
          </p:cNvSpPr>
          <p:nvPr>
            <p:ph type="sldNum" sz="quarter" idx="12"/>
          </p:nvPr>
        </p:nvSpPr>
        <p:spPr>
          <a:xfrm>
            <a:off x="8610600" y="6356353"/>
            <a:ext cx="2743200" cy="365125"/>
          </a:xfrm>
          <a:prstGeom prst="rect">
            <a:avLst/>
          </a:prstGeom>
        </p:spPr>
        <p:txBody>
          <a:bodyPr/>
          <a:lstStyle/>
          <a:p>
            <a:fld id="{484F1C48-B414-4F19-BB41-FEA8ACB95659}" type="slidenum">
              <a:rPr lang="en-IN" smtClean="0"/>
              <a:pPr/>
              <a:t>‹#›</a:t>
            </a:fld>
            <a:endParaRPr lang="en-IN"/>
          </a:p>
        </p:txBody>
      </p:sp>
    </p:spTree>
    <p:extLst>
      <p:ext uri="{BB962C8B-B14F-4D97-AF65-F5344CB8AC3E}">
        <p14:creationId xmlns:p14="http://schemas.microsoft.com/office/powerpoint/2010/main" val="2620783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725C1E-1C02-498D-87B8-10F05B171B8E}"/>
              </a:ext>
            </a:extLst>
          </p:cNvPr>
          <p:cNvSpPr/>
          <p:nvPr userDrawn="1"/>
        </p:nvSpPr>
        <p:spPr>
          <a:xfrm>
            <a:off x="0" y="2792781"/>
            <a:ext cx="12192000" cy="990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9" name="TextBox 8">
            <a:extLst>
              <a:ext uri="{FF2B5EF4-FFF2-40B4-BE49-F238E27FC236}">
                <a16:creationId xmlns:a16="http://schemas.microsoft.com/office/drawing/2014/main" id="{47167CE0-A62C-4208-9DEE-505DD3A5CDBF}"/>
              </a:ext>
            </a:extLst>
          </p:cNvPr>
          <p:cNvSpPr txBox="1"/>
          <p:nvPr userDrawn="1"/>
        </p:nvSpPr>
        <p:spPr>
          <a:xfrm>
            <a:off x="0" y="2934000"/>
            <a:ext cx="12192000" cy="707886"/>
          </a:xfrm>
          <a:prstGeom prst="rect">
            <a:avLst/>
          </a:prstGeom>
          <a:noFill/>
        </p:spPr>
        <p:txBody>
          <a:bodyPr wrap="square" rtlCol="0">
            <a:spAutoFit/>
          </a:bodyPr>
          <a:lstStyle/>
          <a:p>
            <a:pPr algn="ctr">
              <a:lnSpc>
                <a:spcPct val="100000"/>
              </a:lnSpc>
            </a:pPr>
            <a:r>
              <a:rPr lang="en-IN" sz="4000" b="1"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428903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4F413F9-8849-4F85-9FC2-C677F1C9DA31}" type="datetimeFigureOut">
              <a:rPr lang="en-IN" smtClean="0"/>
              <a:pPr/>
              <a:t>07-09-2021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3D58CEF-EB75-46A1-9B19-CC0CBCB6276C}" type="slidenum">
              <a:rPr lang="en-IN" smtClean="0"/>
              <a:pPr/>
              <a:t>‹#›</a:t>
            </a:fld>
            <a:endParaRPr lang="en-IN"/>
          </a:p>
        </p:txBody>
      </p:sp>
    </p:spTree>
    <p:extLst>
      <p:ext uri="{BB962C8B-B14F-4D97-AF65-F5344CB8AC3E}">
        <p14:creationId xmlns:p14="http://schemas.microsoft.com/office/powerpoint/2010/main" val="3302888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31"/>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3"/>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3"/>
            <a:ext cx="2743200" cy="365125"/>
          </a:xfrm>
          <a:prstGeom prst="rect">
            <a:avLst/>
          </a:prstGeom>
        </p:spPr>
        <p:txBody>
          <a:bodyPr/>
          <a:lstStyle/>
          <a:p>
            <a:fld id="{E28E5209-CF20-415D-9EC6-8C5EE9A1D9DE}" type="datetimeFigureOut">
              <a:rPr lang="en-IN" smtClean="0"/>
              <a:pPr/>
              <a:t>07-09-2021</a:t>
            </a:fld>
            <a:endParaRPr lang="en-IN"/>
          </a:p>
        </p:txBody>
      </p:sp>
      <p:sp>
        <p:nvSpPr>
          <p:cNvPr id="6" name="Footer Placeholder 5"/>
          <p:cNvSpPr>
            <a:spLocks noGrp="1"/>
          </p:cNvSpPr>
          <p:nvPr>
            <p:ph type="ftr" sz="quarter" idx="11"/>
          </p:nvPr>
        </p:nvSpPr>
        <p:spPr>
          <a:xfrm>
            <a:off x="4038600" y="6356353"/>
            <a:ext cx="41148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8610600" y="6356353"/>
            <a:ext cx="2743200" cy="365125"/>
          </a:xfrm>
          <a:prstGeom prst="rect">
            <a:avLst/>
          </a:prstGeom>
        </p:spPr>
        <p:txBody>
          <a:bodyPr/>
          <a:lstStyle/>
          <a:p>
            <a:fld id="{484F1C48-B414-4F19-BB41-FEA8ACB95659}" type="slidenum">
              <a:rPr lang="en-IN" smtClean="0"/>
              <a:pPr/>
              <a:t>‹#›</a:t>
            </a:fld>
            <a:endParaRPr lang="en-IN"/>
          </a:p>
        </p:txBody>
      </p:sp>
    </p:spTree>
    <p:extLst>
      <p:ext uri="{BB962C8B-B14F-4D97-AF65-F5344CB8AC3E}">
        <p14:creationId xmlns:p14="http://schemas.microsoft.com/office/powerpoint/2010/main" val="1950870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1"/>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3"/>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3"/>
            <a:ext cx="2743200" cy="365125"/>
          </a:xfrm>
          <a:prstGeom prst="rect">
            <a:avLst/>
          </a:prstGeom>
        </p:spPr>
        <p:txBody>
          <a:bodyPr/>
          <a:lstStyle/>
          <a:p>
            <a:fld id="{E28E5209-CF20-415D-9EC6-8C5EE9A1D9DE}" type="datetimeFigureOut">
              <a:rPr lang="en-IN" smtClean="0"/>
              <a:pPr/>
              <a:t>07-09-2021</a:t>
            </a:fld>
            <a:endParaRPr lang="en-IN"/>
          </a:p>
        </p:txBody>
      </p:sp>
      <p:sp>
        <p:nvSpPr>
          <p:cNvPr id="6" name="Footer Placeholder 5"/>
          <p:cNvSpPr>
            <a:spLocks noGrp="1"/>
          </p:cNvSpPr>
          <p:nvPr>
            <p:ph type="ftr" sz="quarter" idx="11"/>
          </p:nvPr>
        </p:nvSpPr>
        <p:spPr>
          <a:xfrm>
            <a:off x="4038600" y="6356353"/>
            <a:ext cx="41148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8610600" y="6356353"/>
            <a:ext cx="2743200" cy="365125"/>
          </a:xfrm>
          <a:prstGeom prst="rect">
            <a:avLst/>
          </a:prstGeom>
        </p:spPr>
        <p:txBody>
          <a:bodyPr/>
          <a:lstStyle/>
          <a:p>
            <a:fld id="{484F1C48-B414-4F19-BB41-FEA8ACB95659}" type="slidenum">
              <a:rPr lang="en-IN" smtClean="0"/>
              <a:pPr/>
              <a:t>‹#›</a:t>
            </a:fld>
            <a:endParaRPr lang="en-IN"/>
          </a:p>
        </p:txBody>
      </p:sp>
    </p:spTree>
    <p:extLst>
      <p:ext uri="{BB962C8B-B14F-4D97-AF65-F5344CB8AC3E}">
        <p14:creationId xmlns:p14="http://schemas.microsoft.com/office/powerpoint/2010/main" val="2513518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3"/>
            <a:ext cx="2743200" cy="365125"/>
          </a:xfrm>
          <a:prstGeom prst="rect">
            <a:avLst/>
          </a:prstGeom>
        </p:spPr>
        <p:txBody>
          <a:bodyPr/>
          <a:lstStyle/>
          <a:p>
            <a:fld id="{E28E5209-CF20-415D-9EC6-8C5EE9A1D9DE}" type="datetimeFigureOut">
              <a:rPr lang="en-IN" smtClean="0"/>
              <a:pPr/>
              <a:t>07-09-2021</a:t>
            </a:fld>
            <a:endParaRPr lang="en-IN"/>
          </a:p>
        </p:txBody>
      </p:sp>
      <p:sp>
        <p:nvSpPr>
          <p:cNvPr id="5" name="Footer Placeholder 4"/>
          <p:cNvSpPr>
            <a:spLocks noGrp="1"/>
          </p:cNvSpPr>
          <p:nvPr>
            <p:ph type="ftr" sz="quarter" idx="11"/>
          </p:nvPr>
        </p:nvSpPr>
        <p:spPr>
          <a:xfrm>
            <a:off x="4038600" y="6356353"/>
            <a:ext cx="4114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610600" y="6356353"/>
            <a:ext cx="2743200" cy="365125"/>
          </a:xfrm>
          <a:prstGeom prst="rect">
            <a:avLst/>
          </a:prstGeom>
        </p:spPr>
        <p:txBody>
          <a:bodyPr/>
          <a:lstStyle/>
          <a:p>
            <a:fld id="{484F1C48-B414-4F19-BB41-FEA8ACB95659}" type="slidenum">
              <a:rPr lang="en-IN" smtClean="0"/>
              <a:pPr/>
              <a:t>‹#›</a:t>
            </a:fld>
            <a:endParaRPr lang="en-IN"/>
          </a:p>
        </p:txBody>
      </p:sp>
    </p:spTree>
    <p:extLst>
      <p:ext uri="{BB962C8B-B14F-4D97-AF65-F5344CB8AC3E}">
        <p14:creationId xmlns:p14="http://schemas.microsoft.com/office/powerpoint/2010/main" val="2245824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30"/>
            <a:ext cx="2628900" cy="581183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9" y="365130"/>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3"/>
            <a:ext cx="2743200" cy="365125"/>
          </a:xfrm>
          <a:prstGeom prst="rect">
            <a:avLst/>
          </a:prstGeom>
        </p:spPr>
        <p:txBody>
          <a:bodyPr/>
          <a:lstStyle/>
          <a:p>
            <a:fld id="{E28E5209-CF20-415D-9EC6-8C5EE9A1D9DE}" type="datetimeFigureOut">
              <a:rPr lang="en-IN" smtClean="0"/>
              <a:pPr/>
              <a:t>07-09-2021</a:t>
            </a:fld>
            <a:endParaRPr lang="en-IN"/>
          </a:p>
        </p:txBody>
      </p:sp>
      <p:sp>
        <p:nvSpPr>
          <p:cNvPr id="5" name="Footer Placeholder 4"/>
          <p:cNvSpPr>
            <a:spLocks noGrp="1"/>
          </p:cNvSpPr>
          <p:nvPr>
            <p:ph type="ftr" sz="quarter" idx="11"/>
          </p:nvPr>
        </p:nvSpPr>
        <p:spPr>
          <a:xfrm>
            <a:off x="4038600" y="6356353"/>
            <a:ext cx="4114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610600" y="6356353"/>
            <a:ext cx="2743200" cy="365125"/>
          </a:xfrm>
          <a:prstGeom prst="rect">
            <a:avLst/>
          </a:prstGeom>
        </p:spPr>
        <p:txBody>
          <a:bodyPr/>
          <a:lstStyle/>
          <a:p>
            <a:fld id="{484F1C48-B414-4F19-BB41-FEA8ACB95659}" type="slidenum">
              <a:rPr lang="en-IN" smtClean="0"/>
              <a:pPr/>
              <a:t>‹#›</a:t>
            </a:fld>
            <a:endParaRPr lang="en-IN"/>
          </a:p>
        </p:txBody>
      </p:sp>
    </p:spTree>
    <p:extLst>
      <p:ext uri="{BB962C8B-B14F-4D97-AF65-F5344CB8AC3E}">
        <p14:creationId xmlns:p14="http://schemas.microsoft.com/office/powerpoint/2010/main" val="1595576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4F413F9-8849-4F85-9FC2-C677F1C9DA31}" type="datetimeFigureOut">
              <a:rPr lang="en-IN" smtClean="0"/>
              <a:pPr/>
              <a:t>07-09-2021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3D58CEF-EB75-46A1-9B19-CC0CBCB6276C}" type="slidenum">
              <a:rPr lang="en-IN" smtClean="0"/>
              <a:pPr/>
              <a:t>‹#›</a:t>
            </a:fld>
            <a:endParaRPr lang="en-IN"/>
          </a:p>
        </p:txBody>
      </p:sp>
    </p:spTree>
    <p:extLst>
      <p:ext uri="{BB962C8B-B14F-4D97-AF65-F5344CB8AC3E}">
        <p14:creationId xmlns:p14="http://schemas.microsoft.com/office/powerpoint/2010/main" val="3278657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A4F413F9-8849-4F85-9FC2-C677F1C9DA31}" type="datetimeFigureOut">
              <a:rPr lang="en-IN" smtClean="0"/>
              <a:pPr/>
              <a:t>07-09-2021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3D58CEF-EB75-46A1-9B19-CC0CBCB6276C}" type="slidenum">
              <a:rPr lang="en-IN" smtClean="0"/>
              <a:pPr/>
              <a:t>‹#›</a:t>
            </a:fld>
            <a:endParaRPr lang="en-IN"/>
          </a:p>
        </p:txBody>
      </p:sp>
    </p:spTree>
    <p:extLst>
      <p:ext uri="{BB962C8B-B14F-4D97-AF65-F5344CB8AC3E}">
        <p14:creationId xmlns:p14="http://schemas.microsoft.com/office/powerpoint/2010/main" val="4233873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A4F413F9-8849-4F85-9FC2-C677F1C9DA31}" type="datetimeFigureOut">
              <a:rPr lang="en-IN" smtClean="0"/>
              <a:pPr/>
              <a:t>07-09-2021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3D58CEF-EB75-46A1-9B19-CC0CBCB6276C}" type="slidenum">
              <a:rPr lang="en-IN" smtClean="0"/>
              <a:pPr/>
              <a:t>‹#›</a:t>
            </a:fld>
            <a:endParaRPr lang="en-IN"/>
          </a:p>
        </p:txBody>
      </p:sp>
    </p:spTree>
    <p:extLst>
      <p:ext uri="{BB962C8B-B14F-4D97-AF65-F5344CB8AC3E}">
        <p14:creationId xmlns:p14="http://schemas.microsoft.com/office/powerpoint/2010/main" val="4148964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A4F413F9-8849-4F85-9FC2-C677F1C9DA31}" type="datetimeFigureOut">
              <a:rPr lang="en-IN" smtClean="0"/>
              <a:pPr/>
              <a:t>07-09-2021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3D58CEF-EB75-46A1-9B19-CC0CBCB6276C}" type="slidenum">
              <a:rPr lang="en-IN" smtClean="0"/>
              <a:pPr/>
              <a:t>‹#›</a:t>
            </a:fld>
            <a:endParaRPr lang="en-IN"/>
          </a:p>
        </p:txBody>
      </p:sp>
    </p:spTree>
    <p:extLst>
      <p:ext uri="{BB962C8B-B14F-4D97-AF65-F5344CB8AC3E}">
        <p14:creationId xmlns:p14="http://schemas.microsoft.com/office/powerpoint/2010/main" val="262595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413F9-8849-4F85-9FC2-C677F1C9DA31}" type="datetimeFigureOut">
              <a:rPr lang="en-IN" smtClean="0"/>
              <a:pPr/>
              <a:t>07-09-2021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3D58CEF-EB75-46A1-9B19-CC0CBCB6276C}" type="slidenum">
              <a:rPr lang="en-IN" smtClean="0"/>
              <a:pPr/>
              <a:t>‹#›</a:t>
            </a:fld>
            <a:endParaRPr lang="en-IN"/>
          </a:p>
        </p:txBody>
      </p:sp>
    </p:spTree>
    <p:extLst>
      <p:ext uri="{BB962C8B-B14F-4D97-AF65-F5344CB8AC3E}">
        <p14:creationId xmlns:p14="http://schemas.microsoft.com/office/powerpoint/2010/main" val="731961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F413F9-8849-4F85-9FC2-C677F1C9DA31}" type="datetimeFigureOut">
              <a:rPr lang="en-IN" smtClean="0"/>
              <a:pPr/>
              <a:t>07-09-2021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3D58CEF-EB75-46A1-9B19-CC0CBCB6276C}" type="slidenum">
              <a:rPr lang="en-IN" smtClean="0"/>
              <a:pPr/>
              <a:t>‹#›</a:t>
            </a:fld>
            <a:endParaRPr lang="en-IN"/>
          </a:p>
        </p:txBody>
      </p:sp>
    </p:spTree>
    <p:extLst>
      <p:ext uri="{BB962C8B-B14F-4D97-AF65-F5344CB8AC3E}">
        <p14:creationId xmlns:p14="http://schemas.microsoft.com/office/powerpoint/2010/main" val="198958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F413F9-8849-4F85-9FC2-C677F1C9DA31}" type="datetimeFigureOut">
              <a:rPr lang="en-IN" smtClean="0"/>
              <a:pPr/>
              <a:t>07-09-2021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3D58CEF-EB75-46A1-9B19-CC0CBCB6276C}" type="slidenum">
              <a:rPr lang="en-IN" smtClean="0"/>
              <a:pPr/>
              <a:t>‹#›</a:t>
            </a:fld>
            <a:endParaRPr lang="en-IN"/>
          </a:p>
        </p:txBody>
      </p:sp>
    </p:spTree>
    <p:extLst>
      <p:ext uri="{BB962C8B-B14F-4D97-AF65-F5344CB8AC3E}">
        <p14:creationId xmlns:p14="http://schemas.microsoft.com/office/powerpoint/2010/main" val="3439874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413F9-8849-4F85-9FC2-C677F1C9DA31}" type="datetimeFigureOut">
              <a:rPr lang="en-IN" smtClean="0"/>
              <a:pPr/>
              <a:t>07-09-2021</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D58CEF-EB75-46A1-9B19-CC0CBCB6276C}" type="slidenum">
              <a:rPr lang="en-IN" smtClean="0"/>
              <a:pPr/>
              <a:t>‹#›</a:t>
            </a:fld>
            <a:endParaRPr lang="en-IN"/>
          </a:p>
        </p:txBody>
      </p:sp>
    </p:spTree>
    <p:extLst>
      <p:ext uri="{BB962C8B-B14F-4D97-AF65-F5344CB8AC3E}">
        <p14:creationId xmlns:p14="http://schemas.microsoft.com/office/powerpoint/2010/main" val="323139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40863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7" r:id="rId4"/>
    <p:sldLayoutId id="2147483668" r:id="rId5"/>
    <p:sldLayoutId id="2147483669" r:id="rId6"/>
    <p:sldLayoutId id="2147483666"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hyperlink" Target="Website%20Policies%20Related/AP%20Food%20Processing-Policy-2020-25%20-%20New.pdf"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hyperlink" Target="Electronic%20Policy%202021-24.pdf"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hyperlink" Target="Electronic%20Policy%202021-24.pdf"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hyperlink" Target="Electronic%20Policy%202021-24.pdf"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kpi.apiic.in:8443/ApiicWeb/APIIC%20%20Online%20Application.jsp" TargetMode="External"/><Relationship Id="rId2" Type="http://schemas.openxmlformats.org/officeDocument/2006/relationships/hyperlink" Target="https://kpi.apiic.in:8443/ApiicWeb/login.jsp" TargetMode="External"/><Relationship Id="rId1" Type="http://schemas.openxmlformats.org/officeDocument/2006/relationships/slideLayout" Target="../slideLayouts/slideLayout12.xml"/><Relationship Id="rId4" Type="http://schemas.openxmlformats.org/officeDocument/2006/relationships/hyperlink" Target="APIIC%20work%20flow.pdf"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APIIC%20work%20flow.pdf"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diagramLayout" Target="../diagrams/layout1.xml"/><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diagramData" Target="../diagrams/data1.xml"/><Relationship Id="rId16" Type="http://schemas.openxmlformats.org/officeDocument/2006/relationships/image" Target="../media/image16.png"/><Relationship Id="rId1" Type="http://schemas.openxmlformats.org/officeDocument/2006/relationships/slideLayout" Target="../slideLayouts/slideLayout12.xml"/><Relationship Id="rId6" Type="http://schemas.microsoft.com/office/2007/relationships/diagramDrawing" Target="../diagrams/drawing1.xml"/><Relationship Id="rId11" Type="http://schemas.openxmlformats.org/officeDocument/2006/relationships/image" Target="../media/image11.png"/><Relationship Id="rId5" Type="http://schemas.openxmlformats.org/officeDocument/2006/relationships/diagramColors" Target="../diagrams/colors1.xml"/><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diagramQuickStyle" Target="../diagrams/quickStyle1.xml"/><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hyperlink" Target="Website%20Policies%20Related/APIndustrialPolicy.pdf"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Website%20Policies%20Related/Jagaanna_YSR_Badugu_Vikasam.pdf"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Website%20Policies%20Related/Andhra%20Pradesh%20Tourism%20Policy%202020%20-%202025%20-%20New.pdf"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hyperlink" Target="Website%20Policies%20Related/Andhra%20Pradesh%20Tourism%20Policy%202020%20-%202025%20-%20New.pdf"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Website%20Policies%20Related/AP%20Food%20Processing-Policy-2020-25%20-%20New.pdf"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7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26055634"/>
              </p:ext>
            </p:extLst>
          </p:nvPr>
        </p:nvGraphicFramePr>
        <p:xfrm>
          <a:off x="798958" y="1491945"/>
          <a:ext cx="10670799" cy="4671447"/>
        </p:xfrm>
        <a:graphic>
          <a:graphicData uri="http://schemas.openxmlformats.org/drawingml/2006/table">
            <a:tbl>
              <a:tblPr/>
              <a:tblGrid>
                <a:gridCol w="2568746">
                  <a:extLst>
                    <a:ext uri="{9D8B030D-6E8A-4147-A177-3AD203B41FA5}">
                      <a16:colId xmlns:a16="http://schemas.microsoft.com/office/drawing/2014/main" val="372710657"/>
                    </a:ext>
                  </a:extLst>
                </a:gridCol>
                <a:gridCol w="25633">
                  <a:extLst>
                    <a:ext uri="{9D8B030D-6E8A-4147-A177-3AD203B41FA5}">
                      <a16:colId xmlns:a16="http://schemas.microsoft.com/office/drawing/2014/main" val="1126323986"/>
                    </a:ext>
                  </a:extLst>
                </a:gridCol>
                <a:gridCol w="8076420">
                  <a:extLst>
                    <a:ext uri="{9D8B030D-6E8A-4147-A177-3AD203B41FA5}">
                      <a16:colId xmlns:a16="http://schemas.microsoft.com/office/drawing/2014/main" val="4259612924"/>
                    </a:ext>
                  </a:extLst>
                </a:gridCol>
              </a:tblGrid>
              <a:tr h="256231">
                <a:tc>
                  <a:txBody>
                    <a:bodyPr/>
                    <a:lstStyle/>
                    <a:p>
                      <a:pPr algn="ctr"/>
                      <a:r>
                        <a:rPr lang="en-IN" sz="1600" b="1" cap="all" spc="300" dirty="0" smtClean="0">
                          <a:solidFill>
                            <a:srgbClr val="FFFFFF"/>
                          </a:solidFill>
                          <a:effectLst/>
                          <a:latin typeface="+mn-lt"/>
                        </a:rPr>
                        <a:t>SCHEME</a:t>
                      </a:r>
                      <a:endParaRPr lang="en-IN" sz="1600" b="1" cap="all" spc="300" dirty="0">
                        <a:solidFill>
                          <a:srgbClr val="FFFFFF"/>
                        </a:solidFill>
                        <a:effectLst/>
                        <a:latin typeface="+mn-lt"/>
                      </a:endParaRPr>
                    </a:p>
                  </a:txBody>
                  <a:tcPr marL="0" marR="0" marT="0" marB="0" anchor="ctr">
                    <a:lnL>
                      <a:noFill/>
                    </a:lnL>
                    <a:lnR>
                      <a:noFill/>
                    </a:lnR>
                    <a:lnT>
                      <a:noFill/>
                    </a:lnT>
                    <a:lnB>
                      <a:noFill/>
                    </a:lnB>
                    <a:solidFill>
                      <a:schemeClr val="tx2">
                        <a:lumMod val="60000"/>
                        <a:lumOff val="40000"/>
                      </a:schemeClr>
                    </a:solidFill>
                  </a:tcPr>
                </a:tc>
                <a:tc>
                  <a:txBody>
                    <a:bodyPr/>
                    <a:lstStyle/>
                    <a:p>
                      <a:endParaRPr lang="en-IN" sz="1600" dirty="0"/>
                    </a:p>
                  </a:txBody>
                  <a:tcPr marL="0" marR="0" marT="0" marB="0" anchor="ctr">
                    <a:lnL>
                      <a:noFill/>
                    </a:lnL>
                    <a:lnR>
                      <a:noFill/>
                    </a:lnR>
                    <a:lnT>
                      <a:noFill/>
                    </a:lnT>
                    <a:lnB>
                      <a:noFill/>
                    </a:lnB>
                    <a:solidFill>
                      <a:srgbClr val="FFFFFF"/>
                    </a:solidFill>
                  </a:tcPr>
                </a:tc>
                <a:tc>
                  <a:txBody>
                    <a:bodyPr/>
                    <a:lstStyle/>
                    <a:p>
                      <a:pPr marL="0" algn="ctr" defTabSz="914400" rtl="0" eaLnBrk="1" latinLnBrk="0" hangingPunct="1"/>
                      <a:r>
                        <a:rPr lang="en-IN" sz="1600" b="1" kern="1200" cap="all" spc="300" dirty="0" smtClean="0">
                          <a:solidFill>
                            <a:srgbClr val="FFFFFF"/>
                          </a:solidFill>
                          <a:effectLst/>
                          <a:latin typeface="+mn-lt"/>
                          <a:ea typeface="+mn-ea"/>
                          <a:cs typeface="+mn-cs"/>
                        </a:rPr>
                        <a:t>Incentives</a:t>
                      </a:r>
                      <a:endParaRPr lang="en-IN" sz="1600" b="1" kern="1200" cap="all" spc="300" dirty="0">
                        <a:solidFill>
                          <a:srgbClr val="FFFFFF"/>
                        </a:solidFill>
                        <a:effectLst/>
                        <a:latin typeface="+mn-lt"/>
                        <a:ea typeface="+mn-ea"/>
                        <a:cs typeface="+mn-cs"/>
                      </a:endParaRPr>
                    </a:p>
                  </a:txBody>
                  <a:tcPr marL="0" marR="0" marT="0" marB="0" anchor="ctr">
                    <a:lnL>
                      <a:noFill/>
                    </a:lnL>
                    <a:lnR>
                      <a:noFill/>
                    </a:lnR>
                    <a:lnT>
                      <a:noFill/>
                    </a:lnT>
                    <a:lnB>
                      <a:noFill/>
                    </a:lnB>
                    <a:solidFill>
                      <a:schemeClr val="tx2">
                        <a:lumMod val="60000"/>
                        <a:lumOff val="40000"/>
                      </a:schemeClr>
                    </a:solidFill>
                  </a:tcPr>
                </a:tc>
                <a:extLst>
                  <a:ext uri="{0D108BD9-81ED-4DB2-BD59-A6C34878D82A}">
                    <a16:rowId xmlns:a16="http://schemas.microsoft.com/office/drawing/2014/main" val="1567281053"/>
                  </a:ext>
                </a:extLst>
              </a:tr>
              <a:tr h="509137">
                <a:tc>
                  <a:txBody>
                    <a:bodyPr/>
                    <a:lstStyle/>
                    <a:p>
                      <a:pPr algn="ctr"/>
                      <a:r>
                        <a:rPr lang="en-IN" sz="1400" kern="1200" cap="all" dirty="0" smtClean="0">
                          <a:solidFill>
                            <a:srgbClr val="404041"/>
                          </a:solidFill>
                          <a:effectLst/>
                          <a:latin typeface="+mj-lt"/>
                          <a:ea typeface="+mn-ea"/>
                          <a:cs typeface="+mn-cs"/>
                        </a:rPr>
                        <a:t>Land conversion charges</a:t>
                      </a:r>
                      <a:endParaRPr lang="en-IN" sz="1400" kern="1200" cap="all" dirty="0">
                        <a:solidFill>
                          <a:srgbClr val="404041"/>
                        </a:solidFill>
                        <a:effectLst/>
                        <a:latin typeface="+mj-lt"/>
                        <a:ea typeface="+mn-ea"/>
                        <a:cs typeface="+mn-cs"/>
                      </a:endParaRPr>
                    </a:p>
                  </a:txBody>
                  <a:tcPr marL="125182" marR="62591" marT="62591" marB="62591" anchor="ctr">
                    <a:lnL>
                      <a:noFill/>
                    </a:lnL>
                    <a:lnR>
                      <a:noFill/>
                    </a:lnR>
                    <a:lnT>
                      <a:noFill/>
                    </a:lnT>
                    <a:lnB>
                      <a:noFill/>
                    </a:lnB>
                    <a:solidFill>
                      <a:schemeClr val="tx2">
                        <a:lumMod val="20000"/>
                        <a:lumOff val="80000"/>
                      </a:schemeClr>
                    </a:solidFill>
                  </a:tcPr>
                </a:tc>
                <a:tc>
                  <a:txBody>
                    <a:bodyPr/>
                    <a:lstStyle/>
                    <a:p>
                      <a:endParaRPr lang="en-IN" sz="1400" dirty="0">
                        <a:latin typeface="+mj-lt"/>
                      </a:endParaRPr>
                    </a:p>
                  </a:txBody>
                  <a:tcPr marL="0" marR="0" marT="0" marB="0" anchor="ctr">
                    <a:lnL>
                      <a:noFill/>
                    </a:lnL>
                    <a:lnR>
                      <a:noFill/>
                    </a:lnR>
                    <a:lnT>
                      <a:noFill/>
                    </a:lnT>
                    <a:lnB>
                      <a:noFill/>
                    </a:lnB>
                    <a:solidFill>
                      <a:srgbClr val="FFFFFF"/>
                    </a:solidFill>
                  </a:tcPr>
                </a:tc>
                <a:tc>
                  <a:txBody>
                    <a:bodyPr/>
                    <a:lstStyle/>
                    <a:p>
                      <a:pPr marL="285750" indent="-285750" algn="just">
                        <a:buFont typeface="Arial" panose="020B0604020202020204" pitchFamily="34" charset="0"/>
                        <a:buChar char="•"/>
                      </a:pPr>
                      <a:r>
                        <a:rPr lang="en-US" sz="1400" dirty="0" smtClean="0">
                          <a:solidFill>
                            <a:srgbClr val="404041"/>
                          </a:solidFill>
                          <a:effectLst/>
                          <a:latin typeface="+mj-lt"/>
                        </a:rPr>
                        <a:t>25% land conversion charges upto Rs.</a:t>
                      </a:r>
                      <a:r>
                        <a:rPr lang="en-US" sz="1400" baseline="0" dirty="0" smtClean="0">
                          <a:solidFill>
                            <a:srgbClr val="404041"/>
                          </a:solidFill>
                          <a:effectLst/>
                          <a:latin typeface="+mj-lt"/>
                        </a:rPr>
                        <a:t> 10 lakhs for MSEs, FPOs, BC/Minority Communities (women) and SC/ST Entrepreneurs</a:t>
                      </a:r>
                      <a:endParaRPr lang="en-US" sz="1400" kern="1200" dirty="0">
                        <a:solidFill>
                          <a:srgbClr val="404041"/>
                        </a:solidFill>
                        <a:effectLst/>
                        <a:latin typeface="+mj-lt"/>
                        <a:ea typeface="+mn-ea"/>
                        <a:cs typeface="+mn-cs"/>
                      </a:endParaRPr>
                    </a:p>
                  </a:txBody>
                  <a:tcPr marL="125182" marR="62591" marT="62591" marB="62591"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220782125"/>
                  </a:ext>
                </a:extLst>
              </a:tr>
              <a:tr h="755764">
                <a:tc>
                  <a:txBody>
                    <a:bodyPr/>
                    <a:lstStyle/>
                    <a:p>
                      <a:pPr algn="ctr"/>
                      <a:r>
                        <a:rPr lang="en-IN" sz="1400" kern="1200" cap="all" dirty="0">
                          <a:solidFill>
                            <a:srgbClr val="404041"/>
                          </a:solidFill>
                          <a:effectLst/>
                          <a:latin typeface="+mj-lt"/>
                          <a:ea typeface="+mn-ea"/>
                          <a:cs typeface="+mn-cs"/>
                        </a:rPr>
                        <a:t>POWER </a:t>
                      </a:r>
                      <a:r>
                        <a:rPr lang="en-IN" sz="1400" kern="1200" cap="all" dirty="0" smtClean="0">
                          <a:solidFill>
                            <a:srgbClr val="404041"/>
                          </a:solidFill>
                          <a:effectLst/>
                          <a:latin typeface="+mj-lt"/>
                          <a:ea typeface="+mn-ea"/>
                          <a:cs typeface="+mn-cs"/>
                        </a:rPr>
                        <a:t>COST Reimbursement</a:t>
                      </a:r>
                      <a:endParaRPr lang="en-IN" sz="1400" kern="1200" cap="all" dirty="0">
                        <a:solidFill>
                          <a:srgbClr val="404041"/>
                        </a:solidFill>
                        <a:effectLst/>
                        <a:latin typeface="+mj-lt"/>
                        <a:ea typeface="+mn-ea"/>
                        <a:cs typeface="+mn-cs"/>
                      </a:endParaRPr>
                    </a:p>
                  </a:txBody>
                  <a:tcPr marL="125182" marR="62591" marT="62591" marB="62591" anchor="ctr">
                    <a:lnL>
                      <a:noFill/>
                    </a:lnL>
                    <a:lnR>
                      <a:noFill/>
                    </a:lnR>
                    <a:lnT>
                      <a:noFill/>
                    </a:lnT>
                    <a:lnB>
                      <a:noFill/>
                    </a:lnB>
                    <a:solidFill>
                      <a:srgbClr val="FCE5D8"/>
                    </a:solidFill>
                  </a:tcPr>
                </a:tc>
                <a:tc>
                  <a:txBody>
                    <a:bodyPr/>
                    <a:lstStyle/>
                    <a:p>
                      <a:endParaRPr lang="en-IN" sz="1400">
                        <a:latin typeface="+mj-lt"/>
                      </a:endParaRPr>
                    </a:p>
                  </a:txBody>
                  <a:tcPr marL="0" marR="0" marT="0" marB="0" anchor="ctr">
                    <a:lnL>
                      <a:noFill/>
                    </a:lnL>
                    <a:lnR>
                      <a:noFill/>
                    </a:lnR>
                    <a:lnT>
                      <a:noFill/>
                    </a:lnT>
                    <a:lnB>
                      <a:noFill/>
                    </a:lnB>
                    <a:solidFill>
                      <a:srgbClr val="FFFFFF"/>
                    </a:solidFill>
                  </a:tcPr>
                </a:tc>
                <a:tc>
                  <a:txBody>
                    <a:bodyPr/>
                    <a:lstStyle/>
                    <a:p>
                      <a:pPr marL="285750" indent="-285750" algn="just">
                        <a:buFont typeface="Arial" panose="020B0604020202020204" pitchFamily="34" charset="0"/>
                        <a:buChar char="•"/>
                      </a:pPr>
                      <a:r>
                        <a:rPr lang="en-US" sz="1400" kern="1200" dirty="0">
                          <a:solidFill>
                            <a:srgbClr val="404041"/>
                          </a:solidFill>
                          <a:effectLst/>
                          <a:latin typeface="+mj-lt"/>
                          <a:ea typeface="+mn-ea"/>
                          <a:cs typeface="+mn-cs"/>
                        </a:rPr>
                        <a:t>₹ </a:t>
                      </a:r>
                      <a:r>
                        <a:rPr lang="en-US" sz="1400" kern="1200" dirty="0" smtClean="0">
                          <a:solidFill>
                            <a:srgbClr val="404041"/>
                          </a:solidFill>
                          <a:effectLst/>
                          <a:latin typeface="+mj-lt"/>
                          <a:ea typeface="+mn-ea"/>
                          <a:cs typeface="+mn-cs"/>
                        </a:rPr>
                        <a:t>1.00 </a:t>
                      </a:r>
                      <a:r>
                        <a:rPr lang="en-US" sz="1400" kern="1200" dirty="0">
                          <a:solidFill>
                            <a:srgbClr val="404041"/>
                          </a:solidFill>
                          <a:effectLst/>
                          <a:latin typeface="+mj-lt"/>
                          <a:ea typeface="+mn-ea"/>
                          <a:cs typeface="+mn-cs"/>
                        </a:rPr>
                        <a:t>per unit </a:t>
                      </a:r>
                      <a:r>
                        <a:rPr lang="en-US" sz="1400" kern="1200" dirty="0" smtClean="0">
                          <a:solidFill>
                            <a:srgbClr val="404041"/>
                          </a:solidFill>
                          <a:effectLst/>
                          <a:latin typeface="+mj-lt"/>
                          <a:ea typeface="+mn-ea"/>
                          <a:cs typeface="+mn-cs"/>
                        </a:rPr>
                        <a:t>for 5 Years</a:t>
                      </a:r>
                      <a:r>
                        <a:rPr lang="en-US" sz="1400" kern="1200" baseline="0" dirty="0" smtClean="0">
                          <a:solidFill>
                            <a:srgbClr val="404041"/>
                          </a:solidFill>
                          <a:effectLst/>
                          <a:latin typeface="+mj-lt"/>
                          <a:ea typeface="+mn-ea"/>
                          <a:cs typeface="+mn-cs"/>
                        </a:rPr>
                        <a:t> (General)</a:t>
                      </a:r>
                    </a:p>
                    <a:p>
                      <a:pPr marL="285750" indent="-285750" algn="just">
                        <a:buFont typeface="Arial" panose="020B0604020202020204" pitchFamily="34" charset="0"/>
                        <a:buChar char="•"/>
                      </a:pPr>
                      <a:r>
                        <a:rPr lang="en-US" sz="1400" kern="1200" dirty="0" smtClean="0">
                          <a:solidFill>
                            <a:srgbClr val="404041"/>
                          </a:solidFill>
                          <a:effectLst/>
                          <a:latin typeface="+mj-lt"/>
                          <a:ea typeface="+mn-ea"/>
                          <a:cs typeface="+mn-cs"/>
                        </a:rPr>
                        <a:t>₹ 1.25</a:t>
                      </a:r>
                      <a:r>
                        <a:rPr lang="en-US" sz="1400" kern="1200" baseline="0" dirty="0" smtClean="0">
                          <a:solidFill>
                            <a:srgbClr val="404041"/>
                          </a:solidFill>
                          <a:effectLst/>
                          <a:latin typeface="+mj-lt"/>
                          <a:ea typeface="+mn-ea"/>
                          <a:cs typeface="+mn-cs"/>
                        </a:rPr>
                        <a:t> per unit for 5 years BC/Minority Communities (women), FPOs ( Farmers producers Organizations)</a:t>
                      </a:r>
                    </a:p>
                    <a:p>
                      <a:pPr marL="285750" indent="-285750" algn="just">
                        <a:buFont typeface="Arial" panose="020B0604020202020204" pitchFamily="34" charset="0"/>
                        <a:buChar char="•"/>
                      </a:pPr>
                      <a:r>
                        <a:rPr lang="en-US" sz="1400" kern="1200" dirty="0" smtClean="0">
                          <a:solidFill>
                            <a:srgbClr val="404041"/>
                          </a:solidFill>
                          <a:effectLst/>
                          <a:latin typeface="+mj-lt"/>
                          <a:ea typeface="+mn-ea"/>
                          <a:cs typeface="+mn-cs"/>
                        </a:rPr>
                        <a:t>₹</a:t>
                      </a:r>
                      <a:r>
                        <a:rPr lang="en-US" sz="1400" kern="1200" baseline="0" dirty="0" smtClean="0">
                          <a:solidFill>
                            <a:srgbClr val="404041"/>
                          </a:solidFill>
                          <a:effectLst/>
                          <a:latin typeface="+mj-lt"/>
                          <a:ea typeface="+mn-ea"/>
                          <a:cs typeface="+mn-cs"/>
                        </a:rPr>
                        <a:t> 1</a:t>
                      </a:r>
                      <a:r>
                        <a:rPr lang="en-US" sz="1400" kern="1200" dirty="0" smtClean="0">
                          <a:solidFill>
                            <a:srgbClr val="404041"/>
                          </a:solidFill>
                          <a:effectLst/>
                          <a:latin typeface="+mj-lt"/>
                          <a:ea typeface="+mn-ea"/>
                          <a:cs typeface="+mn-cs"/>
                        </a:rPr>
                        <a:t>.50 per unit for 5 years SC/ST Entrepreneurs from date of commencement of commercial production</a:t>
                      </a:r>
                      <a:endParaRPr lang="en-US" sz="1400" kern="1200" dirty="0">
                        <a:solidFill>
                          <a:srgbClr val="404041"/>
                        </a:solidFill>
                        <a:effectLst/>
                        <a:latin typeface="+mj-lt"/>
                        <a:ea typeface="+mn-ea"/>
                        <a:cs typeface="+mn-cs"/>
                      </a:endParaRPr>
                    </a:p>
                  </a:txBody>
                  <a:tcPr marL="125182" marR="62591" marT="62591" marB="62591" anchor="ctr">
                    <a:lnL>
                      <a:noFill/>
                    </a:lnL>
                    <a:lnR>
                      <a:noFill/>
                    </a:lnR>
                    <a:lnT>
                      <a:noFill/>
                    </a:lnT>
                    <a:lnB>
                      <a:noFill/>
                    </a:lnB>
                    <a:solidFill>
                      <a:srgbClr val="E9E9EA"/>
                    </a:solidFill>
                  </a:tcPr>
                </a:tc>
                <a:extLst>
                  <a:ext uri="{0D108BD9-81ED-4DB2-BD59-A6C34878D82A}">
                    <a16:rowId xmlns:a16="http://schemas.microsoft.com/office/drawing/2014/main" val="3380455051"/>
                  </a:ext>
                </a:extLst>
              </a:tr>
              <a:tr h="545052">
                <a:tc>
                  <a:txBody>
                    <a:bodyPr/>
                    <a:lstStyle/>
                    <a:p>
                      <a:pPr algn="ctr"/>
                      <a:r>
                        <a:rPr lang="en-IN" sz="1400" kern="1200" cap="all" dirty="0" smtClean="0">
                          <a:solidFill>
                            <a:srgbClr val="404041"/>
                          </a:solidFill>
                          <a:effectLst/>
                          <a:latin typeface="+mj-lt"/>
                          <a:ea typeface="+mn-ea"/>
                          <a:cs typeface="+mn-cs"/>
                        </a:rPr>
                        <a:t>Stamp duty/transfer duty/hypothecation</a:t>
                      </a:r>
                      <a:endParaRPr lang="en-IN" sz="1400" kern="1200" cap="all" baseline="0" dirty="0" smtClean="0">
                        <a:solidFill>
                          <a:srgbClr val="404041"/>
                        </a:solidFill>
                        <a:effectLst/>
                        <a:latin typeface="+mj-lt"/>
                        <a:ea typeface="+mn-ea"/>
                        <a:cs typeface="+mn-cs"/>
                      </a:endParaRPr>
                    </a:p>
                  </a:txBody>
                  <a:tcPr marL="125182" marR="62591" marT="62591" marB="62591" anchor="ctr">
                    <a:lnL>
                      <a:noFill/>
                    </a:lnL>
                    <a:lnR>
                      <a:noFill/>
                    </a:lnR>
                    <a:lnT>
                      <a:noFill/>
                    </a:lnT>
                    <a:lnB>
                      <a:noFill/>
                    </a:lnB>
                    <a:solidFill>
                      <a:schemeClr val="accent2">
                        <a:lumMod val="20000"/>
                        <a:lumOff val="80000"/>
                      </a:schemeClr>
                    </a:solidFill>
                  </a:tcPr>
                </a:tc>
                <a:tc>
                  <a:txBody>
                    <a:bodyPr/>
                    <a:lstStyle/>
                    <a:p>
                      <a:endParaRPr lang="en-IN" sz="1400" dirty="0">
                        <a:latin typeface="+mj-lt"/>
                      </a:endParaRPr>
                    </a:p>
                  </a:txBody>
                  <a:tcPr marL="0" marR="0" marT="0" marB="0" anchor="ctr">
                    <a:lnL>
                      <a:noFill/>
                    </a:lnL>
                    <a:lnR>
                      <a:noFill/>
                    </a:lnR>
                    <a:lnT>
                      <a:noFill/>
                    </a:lnT>
                    <a:lnB>
                      <a:noFill/>
                    </a:lnB>
                    <a:solidFill>
                      <a:srgbClr val="FFFFFF"/>
                    </a:solidFill>
                  </a:tcPr>
                </a:tc>
                <a:tc>
                  <a:txBody>
                    <a:bodyPr/>
                    <a:lstStyle/>
                    <a:p>
                      <a:pPr marL="285750" indent="-285750" algn="just">
                        <a:buFont typeface="Arial" panose="020B0604020202020204" pitchFamily="34" charset="0"/>
                        <a:buChar char="•"/>
                      </a:pPr>
                      <a:r>
                        <a:rPr lang="en-US" sz="1400" kern="1200" dirty="0" smtClean="0">
                          <a:solidFill>
                            <a:srgbClr val="404041"/>
                          </a:solidFill>
                          <a:effectLst/>
                          <a:latin typeface="+mj-lt"/>
                          <a:ea typeface="+mn-ea"/>
                          <a:cs typeface="+mn-cs"/>
                        </a:rPr>
                        <a:t>100% Reimbursement</a:t>
                      </a:r>
                      <a:r>
                        <a:rPr lang="en-US" sz="1400" kern="1200" baseline="0" dirty="0" smtClean="0">
                          <a:solidFill>
                            <a:srgbClr val="404041"/>
                          </a:solidFill>
                          <a:effectLst/>
                          <a:latin typeface="+mj-lt"/>
                          <a:ea typeface="+mn-ea"/>
                          <a:cs typeface="+mn-cs"/>
                        </a:rPr>
                        <a:t> for MSEs, FPOs, BC/Minority Communities(women) and SC/ST Entrepreneurs for purchase of land/shed/building, mortgage and hypothecation.</a:t>
                      </a:r>
                      <a:endParaRPr lang="en-US" sz="1400" kern="1200" dirty="0">
                        <a:solidFill>
                          <a:srgbClr val="404041"/>
                        </a:solidFill>
                        <a:effectLst/>
                        <a:latin typeface="+mj-lt"/>
                        <a:ea typeface="+mn-ea"/>
                        <a:cs typeface="+mn-cs"/>
                      </a:endParaRPr>
                    </a:p>
                  </a:txBody>
                  <a:tcPr marL="125182" marR="62591" marT="62591" marB="62591"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3463496570"/>
                  </a:ext>
                </a:extLst>
              </a:tr>
              <a:tr h="545052">
                <a:tc>
                  <a:txBody>
                    <a:bodyPr/>
                    <a:lstStyle/>
                    <a:p>
                      <a:pPr algn="ctr"/>
                      <a:r>
                        <a:rPr lang="en-IN" sz="1400" kern="1200" cap="all" dirty="0" smtClean="0">
                          <a:solidFill>
                            <a:srgbClr val="404041"/>
                          </a:solidFill>
                          <a:effectLst/>
                          <a:latin typeface="+mj-lt"/>
                          <a:ea typeface="+mn-ea"/>
                          <a:cs typeface="+mn-cs"/>
                        </a:rPr>
                        <a:t>Land</a:t>
                      </a:r>
                      <a:r>
                        <a:rPr lang="en-IN" sz="1400" kern="1200" cap="all" baseline="0" dirty="0" smtClean="0">
                          <a:solidFill>
                            <a:srgbClr val="404041"/>
                          </a:solidFill>
                          <a:effectLst/>
                          <a:latin typeface="+mj-lt"/>
                          <a:ea typeface="+mn-ea"/>
                          <a:cs typeface="+mn-cs"/>
                        </a:rPr>
                        <a:t> cost rebate</a:t>
                      </a:r>
                      <a:endParaRPr lang="en-IN" sz="1400" kern="1200" cap="all" dirty="0">
                        <a:solidFill>
                          <a:srgbClr val="404041"/>
                        </a:solidFill>
                        <a:effectLst/>
                        <a:latin typeface="+mj-lt"/>
                        <a:ea typeface="+mn-ea"/>
                        <a:cs typeface="+mn-cs"/>
                      </a:endParaRPr>
                    </a:p>
                  </a:txBody>
                  <a:tcPr marL="125182" marR="62591" marT="62591" marB="62591" anchor="ctr">
                    <a:lnL>
                      <a:noFill/>
                    </a:lnL>
                    <a:lnR>
                      <a:noFill/>
                    </a:lnR>
                    <a:lnT>
                      <a:noFill/>
                    </a:lnT>
                    <a:lnB>
                      <a:noFill/>
                    </a:lnB>
                    <a:solidFill>
                      <a:srgbClr val="E4EEDC"/>
                    </a:solidFill>
                  </a:tcPr>
                </a:tc>
                <a:tc>
                  <a:txBody>
                    <a:bodyPr/>
                    <a:lstStyle/>
                    <a:p>
                      <a:endParaRPr lang="en-IN" sz="1400" dirty="0">
                        <a:latin typeface="+mj-lt"/>
                      </a:endParaRPr>
                    </a:p>
                  </a:txBody>
                  <a:tcPr marL="0" marR="0" marT="0" marB="0" anchor="ctr">
                    <a:lnL>
                      <a:noFill/>
                    </a:lnL>
                    <a:lnR>
                      <a:noFill/>
                    </a:lnR>
                    <a:lnT>
                      <a:noFill/>
                    </a:lnT>
                    <a:lnB>
                      <a:noFill/>
                    </a:lnB>
                    <a:solidFill>
                      <a:srgbClr val="FFFFFF"/>
                    </a:solidFill>
                  </a:tcPr>
                </a:tc>
                <a:tc>
                  <a:txBody>
                    <a:bodyPr/>
                    <a:lstStyle/>
                    <a:p>
                      <a:pPr marL="285750" indent="-285750" algn="just">
                        <a:buFont typeface="Arial" panose="020B0604020202020204" pitchFamily="34" charset="0"/>
                        <a:buChar char="•"/>
                      </a:pPr>
                      <a:r>
                        <a:rPr lang="en-US" sz="1400" kern="1200" dirty="0" smtClean="0">
                          <a:solidFill>
                            <a:srgbClr val="404041"/>
                          </a:solidFill>
                          <a:effectLst/>
                          <a:latin typeface="+mj-lt"/>
                          <a:ea typeface="+mn-ea"/>
                          <a:cs typeface="+mn-cs"/>
                        </a:rPr>
                        <a:t>50% land conversion charges upto Rs. 10 lakhs for MSEs, FPOs, BC/Minority</a:t>
                      </a:r>
                      <a:r>
                        <a:rPr lang="en-US" sz="1400" kern="1200" baseline="0" dirty="0" smtClean="0">
                          <a:solidFill>
                            <a:srgbClr val="404041"/>
                          </a:solidFill>
                          <a:effectLst/>
                          <a:latin typeface="+mj-lt"/>
                          <a:ea typeface="+mn-ea"/>
                          <a:cs typeface="+mn-cs"/>
                        </a:rPr>
                        <a:t> communities (women) and SC/ST Entrepreneurs</a:t>
                      </a:r>
                      <a:endParaRPr lang="en-US" sz="1400" kern="1200" dirty="0">
                        <a:solidFill>
                          <a:srgbClr val="404041"/>
                        </a:solidFill>
                        <a:effectLst/>
                        <a:latin typeface="+mj-lt"/>
                        <a:ea typeface="+mn-ea"/>
                        <a:cs typeface="+mn-cs"/>
                      </a:endParaRPr>
                    </a:p>
                  </a:txBody>
                  <a:tcPr marL="125182" marR="62591" marT="62591" marB="62591" anchor="ctr">
                    <a:lnL>
                      <a:noFill/>
                    </a:lnL>
                    <a:lnR>
                      <a:noFill/>
                    </a:lnR>
                    <a:lnT>
                      <a:noFill/>
                    </a:lnT>
                    <a:lnB>
                      <a:noFill/>
                    </a:lnB>
                    <a:solidFill>
                      <a:srgbClr val="E9E9EA"/>
                    </a:solidFill>
                  </a:tcPr>
                </a:tc>
                <a:extLst>
                  <a:ext uri="{0D108BD9-81ED-4DB2-BD59-A6C34878D82A}">
                    <a16:rowId xmlns:a16="http://schemas.microsoft.com/office/drawing/2014/main" val="608005929"/>
                  </a:ext>
                </a:extLst>
              </a:tr>
              <a:tr h="334340">
                <a:tc>
                  <a:txBody>
                    <a:bodyPr/>
                    <a:lstStyle/>
                    <a:p>
                      <a:pPr algn="ctr"/>
                      <a:r>
                        <a:rPr lang="en-IN" sz="1400" kern="1200" cap="all" dirty="0" smtClean="0">
                          <a:solidFill>
                            <a:srgbClr val="404041"/>
                          </a:solidFill>
                          <a:effectLst/>
                          <a:latin typeface="+mj-lt"/>
                          <a:ea typeface="+mn-ea"/>
                          <a:cs typeface="+mn-cs"/>
                        </a:rPr>
                        <a:t>Seed capital assistance</a:t>
                      </a:r>
                      <a:endParaRPr lang="en-IN" sz="1400" kern="1200" cap="all" dirty="0">
                        <a:solidFill>
                          <a:srgbClr val="404041"/>
                        </a:solidFill>
                        <a:effectLst/>
                        <a:latin typeface="+mj-lt"/>
                        <a:ea typeface="+mn-ea"/>
                        <a:cs typeface="+mn-cs"/>
                      </a:endParaRPr>
                    </a:p>
                  </a:txBody>
                  <a:tcPr marL="125182" marR="62591" marT="62591" marB="62591" anchor="ctr">
                    <a:lnL>
                      <a:noFill/>
                    </a:lnL>
                    <a:lnR>
                      <a:noFill/>
                    </a:lnR>
                    <a:lnT>
                      <a:noFill/>
                    </a:lnT>
                    <a:lnB>
                      <a:noFill/>
                    </a:lnB>
                    <a:solidFill>
                      <a:schemeClr val="accent3">
                        <a:lumMod val="20000"/>
                        <a:lumOff val="80000"/>
                      </a:schemeClr>
                    </a:solidFill>
                  </a:tcPr>
                </a:tc>
                <a:tc>
                  <a:txBody>
                    <a:bodyPr/>
                    <a:lstStyle/>
                    <a:p>
                      <a:endParaRPr lang="en-IN" sz="1400" dirty="0">
                        <a:latin typeface="+mj-lt"/>
                      </a:endParaRPr>
                    </a:p>
                  </a:txBody>
                  <a:tcPr marL="0" marR="0" marT="0" marB="0" anchor="ctr">
                    <a:lnL>
                      <a:noFill/>
                    </a:lnL>
                    <a:lnR>
                      <a:noFill/>
                    </a:lnR>
                    <a:lnT>
                      <a:noFill/>
                    </a:lnT>
                    <a:lnB>
                      <a:noFill/>
                    </a:lnB>
                    <a:solidFill>
                      <a:srgbClr val="FFFFFF"/>
                    </a:solidFill>
                  </a:tcPr>
                </a:tc>
                <a:tc>
                  <a:txBody>
                    <a:bodyPr/>
                    <a:lstStyle/>
                    <a:p>
                      <a:pPr marL="285750" indent="-285750" algn="just">
                        <a:buFont typeface="Arial" panose="020B0604020202020204" pitchFamily="34" charset="0"/>
                        <a:buChar char="•"/>
                      </a:pPr>
                      <a:r>
                        <a:rPr lang="en-US" sz="1400" kern="1200" dirty="0" smtClean="0">
                          <a:solidFill>
                            <a:srgbClr val="404041"/>
                          </a:solidFill>
                          <a:effectLst/>
                          <a:latin typeface="+mj-lt"/>
                          <a:ea typeface="+mn-ea"/>
                          <a:cs typeface="+mn-cs"/>
                        </a:rPr>
                        <a:t>25% of machinery cost for micro units</a:t>
                      </a:r>
                      <a:r>
                        <a:rPr lang="en-US" sz="1400" kern="1200" baseline="0" dirty="0" smtClean="0">
                          <a:solidFill>
                            <a:srgbClr val="404041"/>
                          </a:solidFill>
                          <a:effectLst/>
                          <a:latin typeface="+mj-lt"/>
                          <a:ea typeface="+mn-ea"/>
                          <a:cs typeface="+mn-cs"/>
                        </a:rPr>
                        <a:t> to SC/ST Entrepreneurs</a:t>
                      </a:r>
                      <a:endParaRPr lang="en-US" sz="1400" kern="1200" dirty="0">
                        <a:solidFill>
                          <a:srgbClr val="404041"/>
                        </a:solidFill>
                        <a:effectLst/>
                        <a:latin typeface="+mj-lt"/>
                        <a:ea typeface="+mn-ea"/>
                        <a:cs typeface="+mn-cs"/>
                      </a:endParaRPr>
                    </a:p>
                  </a:txBody>
                  <a:tcPr marL="125182" marR="62591" marT="62591" marB="62591" anchor="ctr">
                    <a:lnL>
                      <a:noFill/>
                    </a:lnL>
                    <a:lnR>
                      <a:noFill/>
                    </a:lnR>
                    <a:lnT>
                      <a:noFill/>
                    </a:lnT>
                    <a:lnB>
                      <a:noFill/>
                    </a:lnB>
                    <a:solidFill>
                      <a:schemeClr val="bg1">
                        <a:lumMod val="85000"/>
                      </a:schemeClr>
                    </a:solidFill>
                  </a:tcPr>
                </a:tc>
                <a:extLst>
                  <a:ext uri="{0D108BD9-81ED-4DB2-BD59-A6C34878D82A}">
                    <a16:rowId xmlns:a16="http://schemas.microsoft.com/office/drawing/2014/main" val="2765531474"/>
                  </a:ext>
                </a:extLst>
              </a:tr>
              <a:tr h="524698">
                <a:tc>
                  <a:txBody>
                    <a:bodyPr/>
                    <a:lstStyle/>
                    <a:p>
                      <a:pPr algn="ctr"/>
                      <a:r>
                        <a:rPr lang="en-IN" sz="1400" kern="1200" cap="all" dirty="0" smtClean="0">
                          <a:solidFill>
                            <a:srgbClr val="404041"/>
                          </a:solidFill>
                          <a:effectLst/>
                          <a:latin typeface="+mj-lt"/>
                          <a:ea typeface="+mn-ea"/>
                          <a:cs typeface="+mn-cs"/>
                        </a:rPr>
                        <a:t>Quality Certification/</a:t>
                      </a:r>
                    </a:p>
                    <a:p>
                      <a:pPr algn="ctr"/>
                      <a:r>
                        <a:rPr lang="en-IN" sz="1400" kern="1200" cap="all" dirty="0" smtClean="0">
                          <a:solidFill>
                            <a:srgbClr val="404041"/>
                          </a:solidFill>
                          <a:effectLst/>
                          <a:latin typeface="+mj-lt"/>
                          <a:ea typeface="+mn-ea"/>
                          <a:cs typeface="+mn-cs"/>
                        </a:rPr>
                        <a:t>patent registration</a:t>
                      </a:r>
                      <a:endParaRPr lang="en-IN" sz="1400" kern="1200" cap="all" dirty="0">
                        <a:solidFill>
                          <a:srgbClr val="404041"/>
                        </a:solidFill>
                        <a:effectLst/>
                        <a:latin typeface="+mj-lt"/>
                        <a:ea typeface="+mn-ea"/>
                        <a:cs typeface="+mn-cs"/>
                      </a:endParaRPr>
                    </a:p>
                  </a:txBody>
                  <a:tcPr marL="125182" marR="62591" marT="62591" marB="62591" anchor="ctr">
                    <a:lnL>
                      <a:noFill/>
                    </a:lnL>
                    <a:lnR>
                      <a:noFill/>
                    </a:lnR>
                    <a:lnT>
                      <a:noFill/>
                    </a:lnT>
                    <a:lnB>
                      <a:noFill/>
                    </a:lnB>
                    <a:solidFill>
                      <a:schemeClr val="accent1">
                        <a:lumMod val="20000"/>
                        <a:lumOff val="80000"/>
                      </a:schemeClr>
                    </a:solidFill>
                  </a:tcPr>
                </a:tc>
                <a:tc>
                  <a:txBody>
                    <a:bodyPr/>
                    <a:lstStyle/>
                    <a:p>
                      <a:endParaRPr lang="en-IN" sz="1400" dirty="0">
                        <a:latin typeface="+mj-lt"/>
                      </a:endParaRPr>
                    </a:p>
                  </a:txBody>
                  <a:tcPr marL="0" marR="0" marT="0" marB="0" anchor="ctr">
                    <a:lnL>
                      <a:noFill/>
                    </a:lnL>
                    <a:lnR>
                      <a:noFill/>
                    </a:lnR>
                    <a:lnT>
                      <a:noFill/>
                    </a:lnT>
                    <a:lnB>
                      <a:noFill/>
                    </a:lnB>
                    <a:solidFill>
                      <a:srgbClr val="FFFFFF"/>
                    </a:solidFill>
                  </a:tcPr>
                </a:tc>
                <a:tc>
                  <a:txBody>
                    <a:bodyPr/>
                    <a:lstStyle/>
                    <a:p>
                      <a:pPr marL="285750" indent="-285750" algn="just">
                        <a:buFont typeface="Arial" panose="020B0604020202020204" pitchFamily="34" charset="0"/>
                        <a:buChar char="•"/>
                      </a:pPr>
                      <a:r>
                        <a:rPr lang="en-US" sz="1400" kern="1200" dirty="0" smtClean="0">
                          <a:solidFill>
                            <a:srgbClr val="404041"/>
                          </a:solidFill>
                          <a:effectLst/>
                          <a:latin typeface="+mj-lt"/>
                          <a:ea typeface="+mn-ea"/>
                          <a:cs typeface="+mn-cs"/>
                        </a:rPr>
                        <a:t>100% of cost incurred limited upto Rs.</a:t>
                      </a:r>
                      <a:r>
                        <a:rPr lang="en-US" sz="1400" kern="1200" baseline="0" dirty="0" smtClean="0">
                          <a:solidFill>
                            <a:srgbClr val="404041"/>
                          </a:solidFill>
                          <a:effectLst/>
                          <a:latin typeface="+mj-lt"/>
                          <a:ea typeface="+mn-ea"/>
                          <a:cs typeface="+mn-cs"/>
                        </a:rPr>
                        <a:t> 3 lakhs for SC/ST Entrepreneurs</a:t>
                      </a:r>
                      <a:endParaRPr lang="en-US" sz="1400" kern="1200" dirty="0">
                        <a:solidFill>
                          <a:srgbClr val="404041"/>
                        </a:solidFill>
                        <a:effectLst/>
                        <a:latin typeface="+mj-lt"/>
                        <a:ea typeface="+mn-ea"/>
                        <a:cs typeface="+mn-cs"/>
                      </a:endParaRPr>
                    </a:p>
                  </a:txBody>
                  <a:tcPr marL="125182" marR="62591" marT="62591" marB="62591"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4124880354"/>
                  </a:ext>
                </a:extLst>
              </a:tr>
              <a:tr h="755764">
                <a:tc>
                  <a:txBody>
                    <a:bodyPr/>
                    <a:lstStyle/>
                    <a:p>
                      <a:pPr algn="ctr"/>
                      <a:r>
                        <a:rPr lang="en-IN" sz="1400" kern="1200" cap="all" dirty="0" smtClean="0">
                          <a:solidFill>
                            <a:srgbClr val="404041"/>
                          </a:solidFill>
                          <a:effectLst/>
                          <a:latin typeface="+mj-lt"/>
                          <a:ea typeface="+mn-ea"/>
                          <a:cs typeface="+mn-cs"/>
                        </a:rPr>
                        <a:t>SGST Reimbursement</a:t>
                      </a:r>
                      <a:endParaRPr lang="en-IN" sz="1400" kern="1200" cap="all" dirty="0">
                        <a:solidFill>
                          <a:srgbClr val="404041"/>
                        </a:solidFill>
                        <a:effectLst/>
                        <a:latin typeface="+mj-lt"/>
                        <a:ea typeface="+mn-ea"/>
                        <a:cs typeface="+mn-cs"/>
                      </a:endParaRPr>
                    </a:p>
                  </a:txBody>
                  <a:tcPr marL="125182" marR="62591" marT="62591" marB="62591" anchor="ctr">
                    <a:lnL>
                      <a:noFill/>
                    </a:lnL>
                    <a:lnR>
                      <a:noFill/>
                    </a:lnR>
                    <a:lnT>
                      <a:noFill/>
                    </a:lnT>
                    <a:lnB>
                      <a:noFill/>
                    </a:lnB>
                    <a:solidFill>
                      <a:srgbClr val="D7EEFC"/>
                    </a:solidFill>
                  </a:tcPr>
                </a:tc>
                <a:tc>
                  <a:txBody>
                    <a:bodyPr/>
                    <a:lstStyle/>
                    <a:p>
                      <a:endParaRPr lang="en-IN" sz="1400">
                        <a:latin typeface="+mj-lt"/>
                      </a:endParaRPr>
                    </a:p>
                  </a:txBody>
                  <a:tcPr marL="0" marR="0" marT="0" marB="0" anchor="ctr">
                    <a:lnL>
                      <a:noFill/>
                    </a:lnL>
                    <a:lnR>
                      <a:noFill/>
                    </a:lnR>
                    <a:lnT>
                      <a:noFill/>
                    </a:lnT>
                    <a:lnB>
                      <a:noFill/>
                    </a:lnB>
                    <a:solidFill>
                      <a:srgbClr val="FFFFFF"/>
                    </a:solidFill>
                  </a:tcPr>
                </a:tc>
                <a:tc>
                  <a:txBody>
                    <a:bodyPr/>
                    <a:lstStyle/>
                    <a:p>
                      <a:pPr marL="285750" indent="-285750" algn="just">
                        <a:buFont typeface="Arial" panose="020B0604020202020204" pitchFamily="34" charset="0"/>
                        <a:buChar char="•"/>
                      </a:pPr>
                      <a:r>
                        <a:rPr lang="en-US" sz="1400" b="1" dirty="0">
                          <a:solidFill>
                            <a:srgbClr val="404041"/>
                          </a:solidFill>
                          <a:effectLst/>
                          <a:latin typeface="+mj-lt"/>
                        </a:rPr>
                        <a:t>For micro &amp; small units</a:t>
                      </a:r>
                      <a:r>
                        <a:rPr lang="en-US" sz="1400" dirty="0">
                          <a:solidFill>
                            <a:srgbClr val="404041"/>
                          </a:solidFill>
                          <a:effectLst/>
                          <a:latin typeface="+mj-lt"/>
                        </a:rPr>
                        <a:t> – 100% reimbursement of net VAT/CST/SGST for 5 </a:t>
                      </a:r>
                      <a:r>
                        <a:rPr lang="en-US" sz="1400" dirty="0" smtClean="0">
                          <a:solidFill>
                            <a:srgbClr val="404041"/>
                          </a:solidFill>
                          <a:effectLst/>
                          <a:latin typeface="+mj-lt"/>
                        </a:rPr>
                        <a:t>years</a:t>
                      </a:r>
                    </a:p>
                    <a:p>
                      <a:pPr marL="285750" indent="-285750" algn="just">
                        <a:buFont typeface="Arial" panose="020B0604020202020204" pitchFamily="34" charset="0"/>
                        <a:buChar char="•"/>
                      </a:pPr>
                      <a:r>
                        <a:rPr lang="en-US" sz="1400" b="1" dirty="0" smtClean="0">
                          <a:solidFill>
                            <a:srgbClr val="404041"/>
                          </a:solidFill>
                          <a:effectLst/>
                          <a:latin typeface="+mj-lt"/>
                        </a:rPr>
                        <a:t>For </a:t>
                      </a:r>
                      <a:r>
                        <a:rPr lang="en-US" sz="1400" b="1" dirty="0">
                          <a:solidFill>
                            <a:srgbClr val="404041"/>
                          </a:solidFill>
                          <a:effectLst/>
                          <a:latin typeface="+mj-lt"/>
                        </a:rPr>
                        <a:t>medium units</a:t>
                      </a:r>
                      <a:r>
                        <a:rPr lang="en-US" sz="1400" dirty="0">
                          <a:solidFill>
                            <a:srgbClr val="404041"/>
                          </a:solidFill>
                          <a:effectLst/>
                          <a:latin typeface="+mj-lt"/>
                        </a:rPr>
                        <a:t> – 75% of net VAT/CST/SGST for </a:t>
                      </a:r>
                      <a:r>
                        <a:rPr lang="en-US" sz="1400" dirty="0" smtClean="0">
                          <a:solidFill>
                            <a:srgbClr val="404041"/>
                          </a:solidFill>
                          <a:effectLst/>
                          <a:latin typeface="+mj-lt"/>
                        </a:rPr>
                        <a:t>5 years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1200" dirty="0" smtClean="0">
                          <a:solidFill>
                            <a:srgbClr val="404041"/>
                          </a:solidFill>
                          <a:effectLst/>
                          <a:latin typeface="+mj-lt"/>
                          <a:ea typeface="+mn-ea"/>
                          <a:cs typeface="+mn-cs"/>
                        </a:rPr>
                        <a:t>For large/mega units</a:t>
                      </a:r>
                      <a:r>
                        <a:rPr lang="en-US" sz="1400" dirty="0" smtClean="0">
                          <a:solidFill>
                            <a:srgbClr val="404041"/>
                          </a:solidFill>
                          <a:effectLst/>
                          <a:latin typeface="+mj-lt"/>
                        </a:rPr>
                        <a:t> – 50</a:t>
                      </a:r>
                      <a:r>
                        <a:rPr lang="en-US" sz="1400" baseline="0" dirty="0" smtClean="0">
                          <a:solidFill>
                            <a:srgbClr val="404041"/>
                          </a:solidFill>
                          <a:effectLst/>
                          <a:latin typeface="+mj-lt"/>
                        </a:rPr>
                        <a:t> </a:t>
                      </a:r>
                      <a:r>
                        <a:rPr lang="en-US" sz="1400" dirty="0" smtClean="0">
                          <a:solidFill>
                            <a:srgbClr val="404041"/>
                          </a:solidFill>
                          <a:effectLst/>
                          <a:latin typeface="+mj-lt"/>
                        </a:rPr>
                        <a:t>% of net VAT/CST/SGST for 5 years</a:t>
                      </a:r>
                    </a:p>
                  </a:txBody>
                  <a:tcPr marL="125182" marR="62591" marT="62591" marB="62591" anchor="ctr">
                    <a:lnL>
                      <a:noFill/>
                    </a:lnL>
                    <a:lnR>
                      <a:noFill/>
                    </a:lnR>
                    <a:lnT>
                      <a:noFill/>
                    </a:lnT>
                    <a:lnB>
                      <a:noFill/>
                    </a:lnB>
                    <a:solidFill>
                      <a:schemeClr val="bg2">
                        <a:lumMod val="90000"/>
                      </a:schemeClr>
                    </a:solidFill>
                  </a:tcPr>
                </a:tc>
                <a:extLst>
                  <a:ext uri="{0D108BD9-81ED-4DB2-BD59-A6C34878D82A}">
                    <a16:rowId xmlns:a16="http://schemas.microsoft.com/office/drawing/2014/main" val="24060421"/>
                  </a:ext>
                </a:extLst>
              </a:tr>
              <a:tr h="231265">
                <a:tc>
                  <a:txBody>
                    <a:bodyPr/>
                    <a:lstStyle/>
                    <a:p>
                      <a:pPr algn="ctr"/>
                      <a:r>
                        <a:rPr lang="en-IN" sz="1400" kern="1200" cap="all" dirty="0" smtClean="0">
                          <a:solidFill>
                            <a:srgbClr val="404041"/>
                          </a:solidFill>
                          <a:effectLst/>
                          <a:latin typeface="+mj-lt"/>
                          <a:ea typeface="+mn-ea"/>
                          <a:cs typeface="+mn-cs"/>
                        </a:rPr>
                        <a:t>Other common initiatives</a:t>
                      </a:r>
                      <a:endParaRPr lang="en-IN" sz="1400" kern="1200" cap="all" dirty="0">
                        <a:solidFill>
                          <a:srgbClr val="404041"/>
                        </a:solidFill>
                        <a:effectLst/>
                        <a:latin typeface="+mj-lt"/>
                        <a:ea typeface="+mn-ea"/>
                        <a:cs typeface="+mn-cs"/>
                      </a:endParaRPr>
                    </a:p>
                  </a:txBody>
                  <a:tcPr marL="125182" marR="62591" marT="62591" marB="62591" anchor="ctr">
                    <a:lnL>
                      <a:noFill/>
                    </a:lnL>
                    <a:lnR>
                      <a:noFill/>
                    </a:lnR>
                    <a:lnT>
                      <a:noFill/>
                    </a:lnT>
                    <a:lnB>
                      <a:noFill/>
                    </a:lnB>
                    <a:solidFill>
                      <a:schemeClr val="bg2">
                        <a:lumMod val="90000"/>
                      </a:schemeClr>
                    </a:solidFill>
                  </a:tcPr>
                </a:tc>
                <a:tc>
                  <a:txBody>
                    <a:bodyPr/>
                    <a:lstStyle/>
                    <a:p>
                      <a:endParaRPr lang="en-IN" sz="1400">
                        <a:latin typeface="+mj-lt"/>
                      </a:endParaRPr>
                    </a:p>
                  </a:txBody>
                  <a:tcPr marL="0" marR="0" marT="0" marB="0" anchor="ctr">
                    <a:lnL>
                      <a:noFill/>
                    </a:lnL>
                    <a:lnR>
                      <a:noFill/>
                    </a:lnR>
                    <a:lnT>
                      <a:noFill/>
                    </a:lnT>
                    <a:lnB>
                      <a:noFill/>
                    </a:lnB>
                    <a:solidFill>
                      <a:srgbClr val="FFFFFF"/>
                    </a:solidFill>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rgbClr val="404041"/>
                          </a:solidFill>
                          <a:effectLst/>
                          <a:latin typeface="+mj-lt"/>
                        </a:rPr>
                        <a:t>16.2% of plots for SC</a:t>
                      </a:r>
                      <a:r>
                        <a:rPr lang="en-US" sz="1400" baseline="0" dirty="0" smtClean="0">
                          <a:solidFill>
                            <a:srgbClr val="404041"/>
                          </a:solidFill>
                          <a:effectLst/>
                          <a:latin typeface="+mj-lt"/>
                        </a:rPr>
                        <a:t> Entrepreneurs 6% of plots for ST Entrepreneurs in industrial parks </a:t>
                      </a:r>
                      <a:endParaRPr lang="en-US" sz="1400" dirty="0" smtClean="0">
                        <a:solidFill>
                          <a:srgbClr val="404041"/>
                        </a:solidFill>
                        <a:effectLst/>
                        <a:latin typeface="+mj-lt"/>
                      </a:endParaRPr>
                    </a:p>
                  </a:txBody>
                  <a:tcPr marL="125182" marR="62591" marT="62591" marB="62591" anchor="ctr">
                    <a:lnL>
                      <a:noFill/>
                    </a:lnL>
                    <a:lnR>
                      <a:noFill/>
                    </a:lnR>
                    <a:lnT>
                      <a:noFill/>
                    </a:lnT>
                    <a:lnB>
                      <a:noFill/>
                    </a:lnB>
                    <a:solidFill>
                      <a:srgbClr val="E9E9EA"/>
                    </a:solidFill>
                  </a:tcPr>
                </a:tc>
                <a:extLst>
                  <a:ext uri="{0D108BD9-81ED-4DB2-BD59-A6C34878D82A}">
                    <a16:rowId xmlns:a16="http://schemas.microsoft.com/office/drawing/2014/main" val="2135583972"/>
                  </a:ext>
                </a:extLst>
              </a:tr>
            </a:tbl>
          </a:graphicData>
        </a:graphic>
      </p:graphicFrame>
      <p:sp>
        <p:nvSpPr>
          <p:cNvPr id="3" name="Rectangle 2"/>
          <p:cNvSpPr/>
          <p:nvPr/>
        </p:nvSpPr>
        <p:spPr>
          <a:xfrm>
            <a:off x="1985789" y="788730"/>
            <a:ext cx="8029575" cy="430887"/>
          </a:xfrm>
          <a:prstGeom prst="rect">
            <a:avLst/>
          </a:prstGeom>
        </p:spPr>
        <p:txBody>
          <a:bodyPr wrap="square">
            <a:spAutoFit/>
          </a:bodyPr>
          <a:lstStyle/>
          <a:p>
            <a:pPr algn="ctr"/>
            <a:r>
              <a:rPr lang="en-IN" sz="2200" b="1" dirty="0" smtClean="0">
                <a:solidFill>
                  <a:schemeClr val="accent1"/>
                </a:solidFill>
                <a:hlinkClick r:id="rId2" action="ppaction://hlinkfile"/>
              </a:rPr>
              <a:t>AP FOOD PROCESSING POLICY 2020-25</a:t>
            </a:r>
            <a:endParaRPr lang="en-IN" sz="2200" b="1" dirty="0">
              <a:solidFill>
                <a:schemeClr val="accent1"/>
              </a:solidFill>
            </a:endParaRPr>
          </a:p>
        </p:txBody>
      </p:sp>
      <p:sp>
        <p:nvSpPr>
          <p:cNvPr id="4" name="Rectangle 3"/>
          <p:cNvSpPr/>
          <p:nvPr/>
        </p:nvSpPr>
        <p:spPr>
          <a:xfrm>
            <a:off x="3745523" y="1122613"/>
            <a:ext cx="4510454" cy="369332"/>
          </a:xfrm>
          <a:prstGeom prst="rect">
            <a:avLst/>
          </a:prstGeom>
        </p:spPr>
        <p:txBody>
          <a:bodyPr wrap="square">
            <a:spAutoFit/>
          </a:bodyPr>
          <a:lstStyle/>
          <a:p>
            <a:pPr algn="ctr"/>
            <a:r>
              <a:rPr lang="en-IN" b="1" dirty="0" smtClean="0">
                <a:solidFill>
                  <a:schemeClr val="accent1"/>
                </a:solidFill>
              </a:rPr>
              <a:t>Micro and Small Enterprises</a:t>
            </a:r>
            <a:endParaRPr lang="en-IN" dirty="0"/>
          </a:p>
        </p:txBody>
      </p:sp>
    </p:spTree>
    <p:extLst>
      <p:ext uri="{BB962C8B-B14F-4D97-AF65-F5344CB8AC3E}">
        <p14:creationId xmlns:p14="http://schemas.microsoft.com/office/powerpoint/2010/main" val="3872634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22124673"/>
              </p:ext>
            </p:extLst>
          </p:nvPr>
        </p:nvGraphicFramePr>
        <p:xfrm>
          <a:off x="916507" y="1453846"/>
          <a:ext cx="10370819" cy="4342766"/>
        </p:xfrm>
        <a:graphic>
          <a:graphicData uri="http://schemas.openxmlformats.org/drawingml/2006/table">
            <a:tbl>
              <a:tblPr/>
              <a:tblGrid>
                <a:gridCol w="2922270">
                  <a:extLst>
                    <a:ext uri="{9D8B030D-6E8A-4147-A177-3AD203B41FA5}">
                      <a16:colId xmlns:a16="http://schemas.microsoft.com/office/drawing/2014/main" val="646047142"/>
                    </a:ext>
                  </a:extLst>
                </a:gridCol>
                <a:gridCol w="28575">
                  <a:extLst>
                    <a:ext uri="{9D8B030D-6E8A-4147-A177-3AD203B41FA5}">
                      <a16:colId xmlns:a16="http://schemas.microsoft.com/office/drawing/2014/main" val="3140195861"/>
                    </a:ext>
                  </a:extLst>
                </a:gridCol>
                <a:gridCol w="7419974">
                  <a:extLst>
                    <a:ext uri="{9D8B030D-6E8A-4147-A177-3AD203B41FA5}">
                      <a16:colId xmlns:a16="http://schemas.microsoft.com/office/drawing/2014/main" val="4106911374"/>
                    </a:ext>
                  </a:extLst>
                </a:gridCol>
              </a:tblGrid>
              <a:tr h="315319">
                <a:tc>
                  <a:txBody>
                    <a:bodyPr/>
                    <a:lstStyle/>
                    <a:p>
                      <a:pPr algn="ctr"/>
                      <a:r>
                        <a:rPr lang="en-IN" sz="1600" b="1" cap="all" spc="300" dirty="0" smtClean="0">
                          <a:solidFill>
                            <a:srgbClr val="FFFFFF"/>
                          </a:solidFill>
                          <a:effectLst/>
                          <a:latin typeface="+mn-lt"/>
                        </a:rPr>
                        <a:t>THRUST AREAS</a:t>
                      </a:r>
                      <a:endParaRPr lang="en-IN" sz="1600" b="1" cap="all" spc="300" dirty="0">
                        <a:solidFill>
                          <a:srgbClr val="FFFFFF"/>
                        </a:solidFill>
                        <a:effectLst/>
                        <a:latin typeface="+mn-lt"/>
                      </a:endParaRPr>
                    </a:p>
                  </a:txBody>
                  <a:tcPr marL="0" marR="0" marT="0" marB="0" anchor="ctr">
                    <a:lnL>
                      <a:noFill/>
                    </a:lnL>
                    <a:lnR>
                      <a:noFill/>
                    </a:lnR>
                    <a:lnT>
                      <a:noFill/>
                    </a:lnT>
                    <a:lnB>
                      <a:noFill/>
                    </a:lnB>
                    <a:solidFill>
                      <a:schemeClr val="tx2">
                        <a:lumMod val="60000"/>
                        <a:lumOff val="40000"/>
                      </a:schemeClr>
                    </a:solidFill>
                  </a:tcPr>
                </a:tc>
                <a:tc>
                  <a:txBody>
                    <a:bodyPr/>
                    <a:lstStyle/>
                    <a:p>
                      <a:endParaRPr lang="en-IN" sz="1600" dirty="0">
                        <a:latin typeface="+mj-lt"/>
                      </a:endParaRPr>
                    </a:p>
                  </a:txBody>
                  <a:tcPr marL="0" marR="0" marT="0" marB="0" anchor="ctr">
                    <a:lnL>
                      <a:noFill/>
                    </a:lnL>
                    <a:lnR>
                      <a:noFill/>
                    </a:lnR>
                    <a:lnT>
                      <a:noFill/>
                    </a:lnT>
                    <a:lnB>
                      <a:noFill/>
                    </a:lnB>
                    <a:solidFill>
                      <a:srgbClr val="FFFFFF"/>
                    </a:solidFill>
                  </a:tcPr>
                </a:tc>
                <a:tc>
                  <a:txBody>
                    <a:bodyPr/>
                    <a:lstStyle/>
                    <a:p>
                      <a:pPr marL="0" algn="ctr" defTabSz="914400" rtl="0" eaLnBrk="1" latinLnBrk="0" hangingPunct="1"/>
                      <a:r>
                        <a:rPr lang="en-IN" sz="1600" b="1" kern="1200" cap="all" spc="300" dirty="0" smtClean="0">
                          <a:solidFill>
                            <a:srgbClr val="FFFFFF"/>
                          </a:solidFill>
                          <a:effectLst/>
                          <a:latin typeface="+mn-lt"/>
                          <a:ea typeface="+mn-ea"/>
                          <a:cs typeface="+mn-cs"/>
                        </a:rPr>
                        <a:t>Assistance for development</a:t>
                      </a:r>
                      <a:endParaRPr lang="en-IN" sz="1600" b="1" kern="1200" cap="all" spc="300" dirty="0">
                        <a:solidFill>
                          <a:srgbClr val="FFFFFF"/>
                        </a:solidFill>
                        <a:effectLst/>
                        <a:latin typeface="+mn-lt"/>
                        <a:ea typeface="+mn-ea"/>
                        <a:cs typeface="+mn-cs"/>
                      </a:endParaRPr>
                    </a:p>
                  </a:txBody>
                  <a:tcPr marL="0" marR="0" marT="0" marB="0" anchor="ctr">
                    <a:lnL>
                      <a:noFill/>
                    </a:lnL>
                    <a:lnR>
                      <a:noFill/>
                    </a:lnR>
                    <a:lnT>
                      <a:noFill/>
                    </a:lnT>
                    <a:lnB>
                      <a:noFill/>
                    </a:lnB>
                    <a:solidFill>
                      <a:schemeClr val="tx2">
                        <a:lumMod val="60000"/>
                        <a:lumOff val="40000"/>
                      </a:schemeClr>
                    </a:solidFill>
                  </a:tcPr>
                </a:tc>
                <a:extLst>
                  <a:ext uri="{0D108BD9-81ED-4DB2-BD59-A6C34878D82A}">
                    <a16:rowId xmlns:a16="http://schemas.microsoft.com/office/drawing/2014/main" val="1527194106"/>
                  </a:ext>
                </a:extLst>
              </a:tr>
              <a:tr h="647781">
                <a:tc>
                  <a:txBody>
                    <a:bodyPr/>
                    <a:lstStyle/>
                    <a:p>
                      <a:pPr algn="ctr"/>
                      <a:r>
                        <a:rPr lang="en-IN" sz="1600" kern="1200" cap="all" dirty="0" smtClean="0">
                          <a:solidFill>
                            <a:srgbClr val="404041"/>
                          </a:solidFill>
                          <a:effectLst/>
                          <a:latin typeface="+mj-lt"/>
                          <a:ea typeface="+mn-ea"/>
                          <a:cs typeface="+mn-cs"/>
                        </a:rPr>
                        <a:t>Development of Secondary Food Processing Clusters</a:t>
                      </a:r>
                      <a:endParaRPr lang="en-IN" sz="1600" kern="1200" cap="all" dirty="0">
                        <a:solidFill>
                          <a:srgbClr val="404041"/>
                        </a:solidFill>
                        <a:effectLst/>
                        <a:latin typeface="+mj-lt"/>
                        <a:ea typeface="+mn-ea"/>
                        <a:cs typeface="+mn-cs"/>
                      </a:endParaRPr>
                    </a:p>
                  </a:txBody>
                  <a:tcPr marL="125182" marR="62591" marT="62591" marB="62591" anchor="ctr">
                    <a:lnL>
                      <a:noFill/>
                    </a:lnL>
                    <a:lnR>
                      <a:noFill/>
                    </a:lnR>
                    <a:lnT>
                      <a:noFill/>
                    </a:lnT>
                    <a:lnB>
                      <a:noFill/>
                    </a:lnB>
                    <a:solidFill>
                      <a:schemeClr val="tx2">
                        <a:lumMod val="20000"/>
                        <a:lumOff val="80000"/>
                      </a:schemeClr>
                    </a:solidFill>
                  </a:tcPr>
                </a:tc>
                <a:tc>
                  <a:txBody>
                    <a:bodyPr/>
                    <a:lstStyle/>
                    <a:p>
                      <a:endParaRPr lang="en-IN" sz="1600" dirty="0">
                        <a:latin typeface="+mj-lt"/>
                      </a:endParaRPr>
                    </a:p>
                  </a:txBody>
                  <a:tcPr marL="0" marR="0" marT="0" marB="0" anchor="ctr">
                    <a:lnL>
                      <a:noFill/>
                    </a:lnL>
                    <a:lnR>
                      <a:noFill/>
                    </a:lnR>
                    <a:lnT>
                      <a:noFill/>
                    </a:lnT>
                    <a:lnB>
                      <a:noFill/>
                    </a:lnB>
                    <a:solidFill>
                      <a:srgbClr val="FFFFFF"/>
                    </a:solidFill>
                  </a:tcPr>
                </a:tc>
                <a:tc>
                  <a:txBody>
                    <a:bodyPr/>
                    <a:lstStyle/>
                    <a:p>
                      <a:pPr marL="285750" indent="-285750" algn="l">
                        <a:buFont typeface="Arial" panose="020B0604020202020204" pitchFamily="34" charset="0"/>
                        <a:buChar char="•"/>
                      </a:pPr>
                      <a:r>
                        <a:rPr lang="en-IN" sz="1600" kern="1200" dirty="0" smtClean="0">
                          <a:solidFill>
                            <a:srgbClr val="404041"/>
                          </a:solidFill>
                          <a:effectLst/>
                          <a:latin typeface="+mj-lt"/>
                          <a:ea typeface="+mn-ea"/>
                          <a:cs typeface="+mn-cs"/>
                        </a:rPr>
                        <a:t>Grant in aid @35% of eligible project cost up to 10.00 cores</a:t>
                      </a:r>
                    </a:p>
                  </a:txBody>
                  <a:tcPr marL="125182" marR="62591" marT="62591" marB="62591"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64667999"/>
                  </a:ext>
                </a:extLst>
              </a:tr>
              <a:tr h="1378857">
                <a:tc>
                  <a:txBody>
                    <a:bodyPr/>
                    <a:lstStyle/>
                    <a:p>
                      <a:pPr algn="ctr"/>
                      <a:r>
                        <a:rPr lang="en-IN" sz="1600" kern="1200" cap="all" dirty="0" smtClean="0">
                          <a:solidFill>
                            <a:srgbClr val="404041"/>
                          </a:solidFill>
                          <a:effectLst/>
                          <a:latin typeface="+mj-lt"/>
                          <a:ea typeface="+mn-ea"/>
                          <a:cs typeface="+mn-cs"/>
                        </a:rPr>
                        <a:t>Formalisation of Micro Food Processing Enterprises</a:t>
                      </a:r>
                      <a:endParaRPr lang="en-IN" sz="1600" kern="1200" cap="all" dirty="0">
                        <a:solidFill>
                          <a:srgbClr val="404041"/>
                        </a:solidFill>
                        <a:effectLst/>
                        <a:latin typeface="+mj-lt"/>
                        <a:ea typeface="+mn-ea"/>
                        <a:cs typeface="+mn-cs"/>
                      </a:endParaRPr>
                    </a:p>
                  </a:txBody>
                  <a:tcPr marL="125182" marR="62591" marT="62591" marB="62591" anchor="ctr">
                    <a:lnL>
                      <a:noFill/>
                    </a:lnL>
                    <a:lnR>
                      <a:noFill/>
                    </a:lnR>
                    <a:lnT>
                      <a:noFill/>
                    </a:lnT>
                    <a:lnB>
                      <a:noFill/>
                    </a:lnB>
                    <a:solidFill>
                      <a:srgbClr val="FCE5D8"/>
                    </a:solidFill>
                  </a:tcPr>
                </a:tc>
                <a:tc>
                  <a:txBody>
                    <a:bodyPr/>
                    <a:lstStyle/>
                    <a:p>
                      <a:endParaRPr lang="en-IN" sz="1600">
                        <a:latin typeface="+mj-lt"/>
                      </a:endParaRPr>
                    </a:p>
                  </a:txBody>
                  <a:tcPr marL="0" marR="0" marT="0" marB="0" anchor="ctr">
                    <a:lnL>
                      <a:noFill/>
                    </a:lnL>
                    <a:lnR>
                      <a:noFill/>
                    </a:lnR>
                    <a:lnT>
                      <a:noFill/>
                    </a:lnT>
                    <a:lnB>
                      <a:noFill/>
                    </a:lnB>
                    <a:solidFill>
                      <a:srgbClr val="FFFFFF"/>
                    </a:solidFill>
                  </a:tcPr>
                </a:tc>
                <a:tc>
                  <a:txBody>
                    <a:bodyPr/>
                    <a:lstStyle/>
                    <a:p>
                      <a:pPr marL="285750" indent="-285750" algn="l">
                        <a:buFont typeface="Arial" panose="020B0604020202020204" pitchFamily="34" charset="0"/>
                        <a:buChar char="•"/>
                      </a:pPr>
                      <a:r>
                        <a:rPr lang="en-IN" sz="1600" kern="1200" dirty="0" smtClean="0">
                          <a:solidFill>
                            <a:srgbClr val="404041"/>
                          </a:solidFill>
                          <a:effectLst/>
                          <a:latin typeface="+mj-lt"/>
                          <a:ea typeface="+mn-ea"/>
                          <a:cs typeface="+mn-cs"/>
                        </a:rPr>
                        <a:t>35% up to 10.00 lakhs per individual Micro Food</a:t>
                      </a:r>
                      <a:r>
                        <a:rPr lang="en-IN" sz="1600" kern="1200" baseline="0" dirty="0" smtClean="0">
                          <a:solidFill>
                            <a:srgbClr val="404041"/>
                          </a:solidFill>
                          <a:effectLst/>
                          <a:latin typeface="+mj-lt"/>
                          <a:ea typeface="+mn-ea"/>
                          <a:cs typeface="+mn-cs"/>
                        </a:rPr>
                        <a:t> processing units as credit-linked capital subsidy</a:t>
                      </a:r>
                    </a:p>
                    <a:p>
                      <a:pPr marL="285750" indent="-285750" algn="l">
                        <a:buFont typeface="Arial" panose="020B0604020202020204" pitchFamily="34" charset="0"/>
                        <a:buChar char="•"/>
                      </a:pPr>
                      <a:r>
                        <a:rPr lang="en-IN" sz="1600" kern="1200" dirty="0" smtClean="0">
                          <a:solidFill>
                            <a:srgbClr val="404041"/>
                          </a:solidFill>
                          <a:effectLst/>
                          <a:latin typeface="+mj-lt"/>
                          <a:ea typeface="+mn-ea"/>
                          <a:cs typeface="+mn-cs"/>
                        </a:rPr>
                        <a:t>50% up to 10.00 lakhs for Brand Building, Marketing</a:t>
                      </a:r>
                      <a:r>
                        <a:rPr lang="en-IN" sz="1600" kern="1200" baseline="0" dirty="0" smtClean="0">
                          <a:solidFill>
                            <a:srgbClr val="404041"/>
                          </a:solidFill>
                          <a:effectLst/>
                          <a:latin typeface="+mj-lt"/>
                          <a:ea typeface="+mn-ea"/>
                          <a:cs typeface="+mn-cs"/>
                        </a:rPr>
                        <a:t> support</a:t>
                      </a:r>
                      <a:endParaRPr lang="en-IN" sz="1600" kern="1200" dirty="0" smtClean="0">
                        <a:solidFill>
                          <a:srgbClr val="404041"/>
                        </a:solidFill>
                        <a:effectLst/>
                        <a:latin typeface="+mj-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600" kern="1200" dirty="0" smtClean="0">
                          <a:solidFill>
                            <a:srgbClr val="404041"/>
                          </a:solidFill>
                          <a:effectLst/>
                          <a:latin typeface="+mj-lt"/>
                          <a:ea typeface="+mn-ea"/>
                          <a:cs typeface="+mn-cs"/>
                        </a:rPr>
                        <a:t>35% up to 10.00 lakhs for common infrastructure</a:t>
                      </a:r>
                      <a:r>
                        <a:rPr lang="en-IN" sz="1600" kern="1200" baseline="0" dirty="0" smtClean="0">
                          <a:solidFill>
                            <a:srgbClr val="404041"/>
                          </a:solidFill>
                          <a:effectLst/>
                          <a:latin typeface="+mj-lt"/>
                          <a:ea typeface="+mn-ea"/>
                          <a:cs typeface="+mn-cs"/>
                        </a:rPr>
                        <a:t> </a:t>
                      </a:r>
                      <a:r>
                        <a:rPr lang="en-IN" sz="1600" kern="1200" dirty="0" smtClean="0">
                          <a:solidFill>
                            <a:srgbClr val="404041"/>
                          </a:solidFill>
                          <a:effectLst/>
                          <a:latin typeface="+mj-lt"/>
                          <a:ea typeface="+mn-ea"/>
                          <a:cs typeface="+mn-cs"/>
                        </a:rPr>
                        <a:t>support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600" kern="1200" dirty="0" smtClean="0">
                          <a:solidFill>
                            <a:srgbClr val="404041"/>
                          </a:solidFill>
                          <a:effectLst/>
                          <a:latin typeface="+mj-lt"/>
                          <a:ea typeface="+mn-ea"/>
                          <a:cs typeface="+mn-cs"/>
                        </a:rPr>
                        <a:t>Seed capital assistance @</a:t>
                      </a:r>
                      <a:r>
                        <a:rPr lang="en-IN" sz="1600" kern="1200" baseline="0" dirty="0" smtClean="0">
                          <a:solidFill>
                            <a:srgbClr val="404041"/>
                          </a:solidFill>
                          <a:effectLst/>
                          <a:latin typeface="+mj-lt"/>
                          <a:ea typeface="+mn-ea"/>
                          <a:cs typeface="+mn-cs"/>
                        </a:rPr>
                        <a:t> Rs. 40,000 per SHG (self-help-group) for working capital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600" kern="1200" baseline="0" dirty="0" smtClean="0">
                          <a:solidFill>
                            <a:srgbClr val="404041"/>
                          </a:solidFill>
                          <a:effectLst/>
                          <a:latin typeface="+mj-lt"/>
                          <a:ea typeface="+mn-ea"/>
                          <a:cs typeface="+mn-cs"/>
                        </a:rPr>
                        <a:t>35% of the eligible project cost with a maximum ceiling of Rs. 10.00 lakhs for FPOs</a:t>
                      </a:r>
                      <a:endParaRPr lang="en-IN" sz="1600" kern="1200" dirty="0" smtClean="0">
                        <a:solidFill>
                          <a:srgbClr val="404041"/>
                        </a:solidFill>
                        <a:effectLst/>
                        <a:latin typeface="+mj-lt"/>
                        <a:ea typeface="+mn-ea"/>
                        <a:cs typeface="+mn-cs"/>
                      </a:endParaRPr>
                    </a:p>
                  </a:txBody>
                  <a:tcPr marL="125182" marR="62591" marT="62591" marB="62591" anchor="ctr">
                    <a:lnL>
                      <a:noFill/>
                    </a:lnL>
                    <a:lnR>
                      <a:noFill/>
                    </a:lnR>
                    <a:lnT>
                      <a:noFill/>
                    </a:lnT>
                    <a:lnB>
                      <a:noFill/>
                    </a:lnB>
                    <a:solidFill>
                      <a:srgbClr val="E9E9EA"/>
                    </a:solidFill>
                  </a:tcPr>
                </a:tc>
                <a:extLst>
                  <a:ext uri="{0D108BD9-81ED-4DB2-BD59-A6C34878D82A}">
                    <a16:rowId xmlns:a16="http://schemas.microsoft.com/office/drawing/2014/main" val="2778325463"/>
                  </a:ext>
                </a:extLst>
              </a:tr>
              <a:tr h="934742">
                <a:tc>
                  <a:txBody>
                    <a:bodyPr/>
                    <a:lstStyle/>
                    <a:p>
                      <a:pPr algn="ctr"/>
                      <a:r>
                        <a:rPr lang="en-IN" sz="1600" kern="1200" cap="all" dirty="0" smtClean="0">
                          <a:solidFill>
                            <a:srgbClr val="404041"/>
                          </a:solidFill>
                          <a:effectLst/>
                          <a:latin typeface="+mj-lt"/>
                          <a:ea typeface="+mn-ea"/>
                          <a:cs typeface="+mn-cs"/>
                        </a:rPr>
                        <a:t>Development of skill development &amp; incubation centres</a:t>
                      </a:r>
                      <a:endParaRPr lang="en-IN" sz="1600" kern="1200" cap="all" dirty="0">
                        <a:solidFill>
                          <a:srgbClr val="404041"/>
                        </a:solidFill>
                        <a:effectLst/>
                        <a:latin typeface="+mj-lt"/>
                        <a:ea typeface="+mn-ea"/>
                        <a:cs typeface="+mn-cs"/>
                      </a:endParaRPr>
                    </a:p>
                  </a:txBody>
                  <a:tcPr marL="125182" marR="62591" marT="62591" marB="62591" anchor="ctr">
                    <a:lnL>
                      <a:noFill/>
                    </a:lnL>
                    <a:lnR>
                      <a:noFill/>
                    </a:lnR>
                    <a:lnT>
                      <a:noFill/>
                    </a:lnT>
                    <a:lnB>
                      <a:noFill/>
                    </a:lnB>
                    <a:solidFill>
                      <a:srgbClr val="E4EEDC"/>
                    </a:solidFill>
                  </a:tcPr>
                </a:tc>
                <a:tc>
                  <a:txBody>
                    <a:bodyPr/>
                    <a:lstStyle/>
                    <a:p>
                      <a:endParaRPr lang="en-IN" sz="1600" dirty="0">
                        <a:latin typeface="+mj-lt"/>
                      </a:endParaRPr>
                    </a:p>
                  </a:txBody>
                  <a:tcPr marL="0" marR="0" marT="0" marB="0" anchor="ctr">
                    <a:lnL>
                      <a:noFill/>
                    </a:lnL>
                    <a:lnR>
                      <a:noFill/>
                    </a:lnR>
                    <a:lnT>
                      <a:noFill/>
                    </a:lnT>
                    <a:lnB>
                      <a:noFill/>
                    </a:lnB>
                    <a:solidFill>
                      <a:srgbClr val="FFFFFF"/>
                    </a:solidFill>
                  </a:tcPr>
                </a:tc>
                <a:tc>
                  <a:txBody>
                    <a:bodyPr/>
                    <a:lstStyle/>
                    <a:p>
                      <a:pPr marL="285750" indent="-285750" algn="just">
                        <a:buFont typeface="Arial" panose="020B0604020202020204" pitchFamily="34" charset="0"/>
                        <a:buChar char="•"/>
                      </a:pPr>
                      <a:r>
                        <a:rPr lang="en-US" sz="1600" kern="1200" dirty="0" smtClean="0">
                          <a:solidFill>
                            <a:srgbClr val="404041"/>
                          </a:solidFill>
                          <a:effectLst/>
                          <a:latin typeface="+mj-lt"/>
                          <a:ea typeface="+mn-ea"/>
                          <a:cs typeface="+mn-cs"/>
                        </a:rPr>
                        <a:t>Skill development and incubation centers to be setup by convergence with AP state skill development corporation (APSSDC) @1</a:t>
                      </a:r>
                      <a:r>
                        <a:rPr lang="en-US" sz="1600" kern="1200" baseline="0" dirty="0" smtClean="0">
                          <a:solidFill>
                            <a:srgbClr val="404041"/>
                          </a:solidFill>
                          <a:effectLst/>
                          <a:latin typeface="+mj-lt"/>
                          <a:ea typeface="+mn-ea"/>
                          <a:cs typeface="+mn-cs"/>
                        </a:rPr>
                        <a:t> </a:t>
                      </a:r>
                      <a:r>
                        <a:rPr lang="en-US" sz="1600" kern="1200" dirty="0" smtClean="0">
                          <a:solidFill>
                            <a:srgbClr val="404041"/>
                          </a:solidFill>
                          <a:effectLst/>
                          <a:latin typeface="+mj-lt"/>
                          <a:ea typeface="+mn-ea"/>
                          <a:cs typeface="+mn-cs"/>
                        </a:rPr>
                        <a:t>for each district</a:t>
                      </a:r>
                      <a:r>
                        <a:rPr lang="en-US" sz="1600" kern="1200" baseline="0" dirty="0" smtClean="0">
                          <a:solidFill>
                            <a:srgbClr val="404041"/>
                          </a:solidFill>
                          <a:effectLst/>
                          <a:latin typeface="+mj-lt"/>
                          <a:ea typeface="+mn-ea"/>
                          <a:cs typeface="+mn-cs"/>
                        </a:rPr>
                        <a:t> and also to work with premier research institutions like IIFPT.</a:t>
                      </a:r>
                      <a:endParaRPr lang="en-US" sz="1600" kern="1200" dirty="0">
                        <a:solidFill>
                          <a:srgbClr val="404041"/>
                        </a:solidFill>
                        <a:effectLst/>
                        <a:latin typeface="+mj-lt"/>
                        <a:ea typeface="+mn-ea"/>
                        <a:cs typeface="+mn-cs"/>
                      </a:endParaRPr>
                    </a:p>
                  </a:txBody>
                  <a:tcPr marL="125182" marR="62591" marT="62591" marB="62591"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913777544"/>
                  </a:ext>
                </a:extLst>
              </a:tr>
              <a:tr h="801332">
                <a:tc>
                  <a:txBody>
                    <a:bodyPr/>
                    <a:lstStyle/>
                    <a:p>
                      <a:pPr algn="ctr"/>
                      <a:r>
                        <a:rPr lang="en-IN" sz="1600" kern="1200" cap="all" dirty="0" smtClean="0">
                          <a:solidFill>
                            <a:srgbClr val="404041"/>
                          </a:solidFill>
                          <a:effectLst/>
                          <a:latin typeface="+mj-lt"/>
                          <a:ea typeface="+mn-ea"/>
                          <a:cs typeface="+mn-cs"/>
                        </a:rPr>
                        <a:t>Development of food Testing laboratories</a:t>
                      </a:r>
                      <a:endParaRPr lang="en-IN" sz="1600" kern="1200" cap="all" dirty="0">
                        <a:solidFill>
                          <a:srgbClr val="404041"/>
                        </a:solidFill>
                        <a:effectLst/>
                        <a:latin typeface="+mj-lt"/>
                        <a:ea typeface="+mn-ea"/>
                        <a:cs typeface="+mn-cs"/>
                      </a:endParaRPr>
                    </a:p>
                  </a:txBody>
                  <a:tcPr marL="125182" marR="62591" marT="62591" marB="62591" anchor="ctr">
                    <a:lnL>
                      <a:noFill/>
                    </a:lnL>
                    <a:lnR>
                      <a:noFill/>
                    </a:lnR>
                    <a:lnT>
                      <a:noFill/>
                    </a:lnT>
                    <a:lnB>
                      <a:noFill/>
                    </a:lnB>
                    <a:solidFill>
                      <a:srgbClr val="D7EEFC"/>
                    </a:solidFill>
                  </a:tcPr>
                </a:tc>
                <a:tc>
                  <a:txBody>
                    <a:bodyPr/>
                    <a:lstStyle/>
                    <a:p>
                      <a:endParaRPr lang="en-IN" sz="1600">
                        <a:latin typeface="+mj-lt"/>
                      </a:endParaRPr>
                    </a:p>
                  </a:txBody>
                  <a:tcPr marL="0" marR="0" marT="0" marB="0" anchor="ctr">
                    <a:lnL>
                      <a:noFill/>
                    </a:lnL>
                    <a:lnR>
                      <a:noFill/>
                    </a:lnR>
                    <a:lnT>
                      <a:noFill/>
                    </a:lnT>
                    <a:lnB>
                      <a:noFill/>
                    </a:lnB>
                    <a:solidFill>
                      <a:srgbClr val="FFFFFF"/>
                    </a:solidFill>
                  </a:tcPr>
                </a:tc>
                <a:tc>
                  <a:txBody>
                    <a:bodyPr/>
                    <a:lstStyle/>
                    <a:p>
                      <a:pPr marL="285750" indent="-285750" algn="just">
                        <a:buFont typeface="Arial" panose="020B0604020202020204" pitchFamily="34" charset="0"/>
                        <a:buChar char="•"/>
                      </a:pPr>
                      <a:r>
                        <a:rPr lang="en-US" sz="1600" dirty="0" smtClean="0">
                          <a:solidFill>
                            <a:srgbClr val="404041"/>
                          </a:solidFill>
                          <a:effectLst/>
                          <a:latin typeface="+mj-lt"/>
                        </a:rPr>
                        <a:t>Establishment of Food</a:t>
                      </a:r>
                      <a:r>
                        <a:rPr lang="en-US" sz="1600" baseline="0" dirty="0" smtClean="0">
                          <a:solidFill>
                            <a:srgbClr val="404041"/>
                          </a:solidFill>
                          <a:effectLst/>
                          <a:latin typeface="+mj-lt"/>
                        </a:rPr>
                        <a:t> testing laboratories 1 for each district t</a:t>
                      </a:r>
                      <a:r>
                        <a:rPr lang="en-US" sz="1600" dirty="0" smtClean="0">
                          <a:solidFill>
                            <a:srgbClr val="404041"/>
                          </a:solidFill>
                          <a:effectLst/>
                          <a:latin typeface="+mj-lt"/>
                        </a:rPr>
                        <a:t>o analyze the food samples, reducing transportation time and ensure compliance and surveillance for monitoring the quality </a:t>
                      </a:r>
                      <a:r>
                        <a:rPr lang="en-US" sz="1600" baseline="0" dirty="0" smtClean="0">
                          <a:solidFill>
                            <a:srgbClr val="404041"/>
                          </a:solidFill>
                          <a:effectLst/>
                          <a:latin typeface="+mj-lt"/>
                        </a:rPr>
                        <a:t>of domestic/international standards on food.</a:t>
                      </a:r>
                      <a:endParaRPr lang="en-US" sz="1600" dirty="0">
                        <a:solidFill>
                          <a:srgbClr val="404041"/>
                        </a:solidFill>
                        <a:effectLst/>
                        <a:latin typeface="+mj-lt"/>
                      </a:endParaRPr>
                    </a:p>
                  </a:txBody>
                  <a:tcPr marL="125182" marR="62591" marT="62591" marB="62591" anchor="ctr">
                    <a:lnL>
                      <a:noFill/>
                    </a:lnL>
                    <a:lnR>
                      <a:noFill/>
                    </a:lnR>
                    <a:lnT>
                      <a:noFill/>
                    </a:lnT>
                    <a:lnB>
                      <a:noFill/>
                    </a:lnB>
                    <a:solidFill>
                      <a:schemeClr val="bg2">
                        <a:lumMod val="90000"/>
                      </a:schemeClr>
                    </a:solidFill>
                  </a:tcPr>
                </a:tc>
                <a:extLst>
                  <a:ext uri="{0D108BD9-81ED-4DB2-BD59-A6C34878D82A}">
                    <a16:rowId xmlns:a16="http://schemas.microsoft.com/office/drawing/2014/main" val="1654580482"/>
                  </a:ext>
                </a:extLst>
              </a:tr>
            </a:tbl>
          </a:graphicData>
        </a:graphic>
      </p:graphicFrame>
      <p:sp>
        <p:nvSpPr>
          <p:cNvPr id="3" name="Rectangle 2"/>
          <p:cNvSpPr/>
          <p:nvPr/>
        </p:nvSpPr>
        <p:spPr>
          <a:xfrm>
            <a:off x="2672714" y="971172"/>
            <a:ext cx="6644641" cy="369332"/>
          </a:xfrm>
          <a:prstGeom prst="rect">
            <a:avLst/>
          </a:prstGeom>
        </p:spPr>
        <p:txBody>
          <a:bodyPr wrap="square">
            <a:spAutoFit/>
          </a:bodyPr>
          <a:lstStyle/>
          <a:p>
            <a:pPr algn="ctr"/>
            <a:r>
              <a:rPr lang="en-IN" b="1" dirty="0" smtClean="0">
                <a:solidFill>
                  <a:schemeClr val="accent1"/>
                </a:solidFill>
              </a:rPr>
              <a:t>Thrust Areas For Micro Enterprises</a:t>
            </a:r>
            <a:endParaRPr lang="en-IN" b="1" dirty="0">
              <a:solidFill>
                <a:schemeClr val="accent1"/>
              </a:solidFill>
            </a:endParaRPr>
          </a:p>
        </p:txBody>
      </p:sp>
      <p:sp>
        <p:nvSpPr>
          <p:cNvPr id="4" name="Rectangle 3"/>
          <p:cNvSpPr/>
          <p:nvPr/>
        </p:nvSpPr>
        <p:spPr>
          <a:xfrm>
            <a:off x="10910716" y="5909954"/>
            <a:ext cx="753220" cy="369332"/>
          </a:xfrm>
          <a:prstGeom prst="rect">
            <a:avLst/>
          </a:prstGeom>
        </p:spPr>
        <p:txBody>
          <a:bodyPr wrap="none">
            <a:spAutoFit/>
          </a:bodyPr>
          <a:lstStyle/>
          <a:p>
            <a:r>
              <a:rPr lang="en-IN" b="1" dirty="0"/>
              <a:t>Cont..</a:t>
            </a:r>
          </a:p>
        </p:txBody>
      </p:sp>
    </p:spTree>
    <p:extLst>
      <p:ext uri="{BB962C8B-B14F-4D97-AF65-F5344CB8AC3E}">
        <p14:creationId xmlns:p14="http://schemas.microsoft.com/office/powerpoint/2010/main" val="2786815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00743899"/>
              </p:ext>
            </p:extLst>
          </p:nvPr>
        </p:nvGraphicFramePr>
        <p:xfrm>
          <a:off x="807803" y="1327064"/>
          <a:ext cx="10801515" cy="4708644"/>
        </p:xfrm>
        <a:graphic>
          <a:graphicData uri="http://schemas.openxmlformats.org/drawingml/2006/table">
            <a:tbl>
              <a:tblPr/>
              <a:tblGrid>
                <a:gridCol w="2712886">
                  <a:extLst>
                    <a:ext uri="{9D8B030D-6E8A-4147-A177-3AD203B41FA5}">
                      <a16:colId xmlns:a16="http://schemas.microsoft.com/office/drawing/2014/main" val="3349315538"/>
                    </a:ext>
                  </a:extLst>
                </a:gridCol>
                <a:gridCol w="25400">
                  <a:extLst>
                    <a:ext uri="{9D8B030D-6E8A-4147-A177-3AD203B41FA5}">
                      <a16:colId xmlns:a16="http://schemas.microsoft.com/office/drawing/2014/main" val="390844232"/>
                    </a:ext>
                  </a:extLst>
                </a:gridCol>
                <a:gridCol w="8063229">
                  <a:extLst>
                    <a:ext uri="{9D8B030D-6E8A-4147-A177-3AD203B41FA5}">
                      <a16:colId xmlns:a16="http://schemas.microsoft.com/office/drawing/2014/main" val="2919981032"/>
                    </a:ext>
                  </a:extLst>
                </a:gridCol>
              </a:tblGrid>
              <a:tr h="306476">
                <a:tc>
                  <a:txBody>
                    <a:bodyPr/>
                    <a:lstStyle/>
                    <a:p>
                      <a:pPr algn="ctr"/>
                      <a:r>
                        <a:rPr lang="en-IN" sz="1600" b="1" cap="all" spc="300" dirty="0" smtClean="0">
                          <a:solidFill>
                            <a:srgbClr val="FFFFFF"/>
                          </a:solidFill>
                          <a:effectLst/>
                          <a:latin typeface="+mn-lt"/>
                        </a:rPr>
                        <a:t>THRUST AREAS</a:t>
                      </a:r>
                      <a:endParaRPr lang="en-IN" sz="1600" b="1" cap="all" spc="300" dirty="0">
                        <a:solidFill>
                          <a:srgbClr val="FFFFFF"/>
                        </a:solidFill>
                        <a:effectLst/>
                        <a:latin typeface="+mn-lt"/>
                      </a:endParaRPr>
                    </a:p>
                  </a:txBody>
                  <a:tcPr marL="0" marR="0" marT="0" marB="0" anchor="ctr">
                    <a:lnL>
                      <a:noFill/>
                    </a:lnL>
                    <a:lnR>
                      <a:noFill/>
                    </a:lnR>
                    <a:lnT>
                      <a:noFill/>
                    </a:lnT>
                    <a:lnB>
                      <a:noFill/>
                    </a:lnB>
                    <a:solidFill>
                      <a:schemeClr val="tx2">
                        <a:lumMod val="60000"/>
                        <a:lumOff val="40000"/>
                      </a:schemeClr>
                    </a:solidFill>
                  </a:tcPr>
                </a:tc>
                <a:tc>
                  <a:txBody>
                    <a:bodyPr/>
                    <a:lstStyle/>
                    <a:p>
                      <a:endParaRPr lang="en-IN" sz="1600"/>
                    </a:p>
                  </a:txBody>
                  <a:tcPr marL="0" marR="0" marT="0" marB="0" anchor="ctr">
                    <a:lnL>
                      <a:noFill/>
                    </a:lnL>
                    <a:lnR>
                      <a:noFill/>
                    </a:lnR>
                    <a:lnT>
                      <a:noFill/>
                    </a:lnT>
                    <a:lnB>
                      <a:noFill/>
                    </a:lnB>
                    <a:solidFill>
                      <a:srgbClr val="FFFFFF"/>
                    </a:solidFill>
                  </a:tcPr>
                </a:tc>
                <a:tc>
                  <a:txBody>
                    <a:bodyPr/>
                    <a:lstStyle/>
                    <a:p>
                      <a:pPr marL="0" algn="ctr" defTabSz="914400" rtl="0" eaLnBrk="1" latinLnBrk="0" hangingPunct="1"/>
                      <a:r>
                        <a:rPr lang="en-IN" sz="1600" b="1" kern="1200" cap="all" spc="300" dirty="0" smtClean="0">
                          <a:solidFill>
                            <a:srgbClr val="FFFFFF"/>
                          </a:solidFill>
                          <a:effectLst/>
                          <a:latin typeface="+mn-lt"/>
                          <a:ea typeface="+mn-ea"/>
                          <a:cs typeface="+mn-cs"/>
                        </a:rPr>
                        <a:t>ASSITANCE for development</a:t>
                      </a:r>
                      <a:endParaRPr lang="en-IN" sz="1600" b="1" kern="1200" cap="all" spc="300" dirty="0">
                        <a:solidFill>
                          <a:srgbClr val="FFFFFF"/>
                        </a:solidFill>
                        <a:effectLst/>
                        <a:latin typeface="+mn-lt"/>
                        <a:ea typeface="+mn-ea"/>
                        <a:cs typeface="+mn-cs"/>
                      </a:endParaRPr>
                    </a:p>
                  </a:txBody>
                  <a:tcPr marL="0" marR="0" marT="0" marB="0" anchor="ctr">
                    <a:lnL>
                      <a:noFill/>
                    </a:lnL>
                    <a:lnR>
                      <a:noFill/>
                    </a:lnR>
                    <a:lnT>
                      <a:noFill/>
                    </a:lnT>
                    <a:lnB>
                      <a:noFill/>
                    </a:lnB>
                    <a:solidFill>
                      <a:schemeClr val="tx2">
                        <a:lumMod val="60000"/>
                        <a:lumOff val="40000"/>
                      </a:schemeClr>
                    </a:solidFill>
                  </a:tcPr>
                </a:tc>
                <a:extLst>
                  <a:ext uri="{0D108BD9-81ED-4DB2-BD59-A6C34878D82A}">
                    <a16:rowId xmlns:a16="http://schemas.microsoft.com/office/drawing/2014/main" val="1000242832"/>
                  </a:ext>
                </a:extLst>
              </a:tr>
              <a:tr h="1083707">
                <a:tc>
                  <a:txBody>
                    <a:bodyPr/>
                    <a:lstStyle/>
                    <a:p>
                      <a:pPr algn="ctr"/>
                      <a:r>
                        <a:rPr lang="en-IN" sz="1600" kern="1200" cap="all" dirty="0" smtClean="0">
                          <a:solidFill>
                            <a:srgbClr val="404041"/>
                          </a:solidFill>
                          <a:effectLst/>
                          <a:latin typeface="+mj-lt"/>
                          <a:ea typeface="+mn-ea"/>
                          <a:cs typeface="+mn-cs"/>
                        </a:rPr>
                        <a:t>Development of meat food processing industries</a:t>
                      </a:r>
                      <a:endParaRPr lang="en-IN" sz="1600" kern="1200" cap="all" dirty="0">
                        <a:solidFill>
                          <a:srgbClr val="404041"/>
                        </a:solidFill>
                        <a:effectLst/>
                        <a:latin typeface="+mj-lt"/>
                        <a:ea typeface="+mn-ea"/>
                        <a:cs typeface="+mn-cs"/>
                      </a:endParaRPr>
                    </a:p>
                  </a:txBody>
                  <a:tcPr marL="125182" marR="62591" marT="62591" marB="62591" anchor="ctr">
                    <a:lnL>
                      <a:noFill/>
                    </a:lnL>
                    <a:lnR>
                      <a:noFill/>
                    </a:lnR>
                    <a:lnT>
                      <a:noFill/>
                    </a:lnT>
                    <a:lnB>
                      <a:noFill/>
                    </a:lnB>
                    <a:solidFill>
                      <a:schemeClr val="tx2">
                        <a:lumMod val="20000"/>
                        <a:lumOff val="80000"/>
                      </a:schemeClr>
                    </a:solidFill>
                  </a:tcPr>
                </a:tc>
                <a:tc>
                  <a:txBody>
                    <a:bodyPr/>
                    <a:lstStyle/>
                    <a:p>
                      <a:endParaRPr lang="en-IN" sz="1600" dirty="0">
                        <a:latin typeface="+mj-lt"/>
                      </a:endParaRPr>
                    </a:p>
                  </a:txBody>
                  <a:tcPr marL="0" marR="0" marT="0" marB="0" anchor="ctr">
                    <a:lnL>
                      <a:noFill/>
                    </a:lnL>
                    <a:lnR>
                      <a:noFill/>
                    </a:lnR>
                    <a:lnT>
                      <a:noFill/>
                    </a:lnT>
                    <a:lnB>
                      <a:noFill/>
                    </a:lnB>
                    <a:solidFill>
                      <a:srgbClr val="FFFFFF"/>
                    </a:solidFill>
                  </a:tcPr>
                </a:tc>
                <a:tc>
                  <a:txBody>
                    <a:bodyPr/>
                    <a:lstStyle/>
                    <a:p>
                      <a:pPr marL="285750" indent="-285750">
                        <a:buFont typeface="Arial" panose="020B0604020202020204" pitchFamily="34" charset="0"/>
                        <a:buChar char="•"/>
                      </a:pPr>
                      <a:r>
                        <a:rPr lang="en-IN" sz="1600" dirty="0" smtClean="0">
                          <a:latin typeface="+mj-lt"/>
                        </a:rPr>
                        <a:t>Enhancing meat</a:t>
                      </a:r>
                      <a:r>
                        <a:rPr lang="en-IN" sz="1600" baseline="0" dirty="0" smtClean="0">
                          <a:latin typeface="+mj-lt"/>
                        </a:rPr>
                        <a:t> production by distributing the Sheep's under YSR CHEYUTHA program through Animal Husbandry Department.</a:t>
                      </a:r>
                    </a:p>
                    <a:p>
                      <a:pPr marL="285750" indent="-285750">
                        <a:buFont typeface="Arial" panose="020B0604020202020204" pitchFamily="34" charset="0"/>
                        <a:buChar char="•"/>
                      </a:pPr>
                      <a:r>
                        <a:rPr lang="en-IN" sz="1600" baseline="0" dirty="0" smtClean="0">
                          <a:latin typeface="+mj-lt"/>
                        </a:rPr>
                        <a:t>Establishment of 3 three meat processing hubs in 3 districts</a:t>
                      </a:r>
                    </a:p>
                    <a:p>
                      <a:pPr marL="0" indent="0">
                        <a:buFont typeface="Arial" panose="020B0604020202020204" pitchFamily="34" charset="0"/>
                        <a:buNone/>
                      </a:pPr>
                      <a:r>
                        <a:rPr lang="en-IN" sz="1600" baseline="0" dirty="0" smtClean="0">
                          <a:latin typeface="+mj-lt"/>
                        </a:rPr>
                        <a:t>        i) Sankhavaram(East Godavari) ii) Vizianagaram iii) Kurnool</a:t>
                      </a:r>
                    </a:p>
                  </a:txBody>
                  <a:tcPr marL="125182" marR="62591" marT="62591" marB="62591"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63491626"/>
                  </a:ext>
                </a:extLst>
              </a:tr>
              <a:tr h="1323816">
                <a:tc>
                  <a:txBody>
                    <a:bodyPr/>
                    <a:lstStyle/>
                    <a:p>
                      <a:pPr algn="ctr"/>
                      <a:r>
                        <a:rPr lang="en-IN" sz="1600" kern="1200" cap="all" dirty="0" smtClean="0">
                          <a:solidFill>
                            <a:srgbClr val="404041"/>
                          </a:solidFill>
                          <a:effectLst/>
                          <a:latin typeface="+mj-lt"/>
                          <a:ea typeface="+mn-ea"/>
                          <a:cs typeface="+mn-cs"/>
                        </a:rPr>
                        <a:t>Promotion of processing in dairy sector</a:t>
                      </a:r>
                      <a:endParaRPr lang="en-IN" sz="1600" kern="1200" cap="all" dirty="0">
                        <a:solidFill>
                          <a:srgbClr val="404041"/>
                        </a:solidFill>
                        <a:effectLst/>
                        <a:latin typeface="+mj-lt"/>
                        <a:ea typeface="+mn-ea"/>
                        <a:cs typeface="+mn-cs"/>
                      </a:endParaRPr>
                    </a:p>
                  </a:txBody>
                  <a:tcPr marL="125182" marR="62591" marT="62591" marB="62591" anchor="ctr">
                    <a:lnL>
                      <a:noFill/>
                    </a:lnL>
                    <a:lnR>
                      <a:noFill/>
                    </a:lnR>
                    <a:lnT>
                      <a:noFill/>
                    </a:lnT>
                    <a:lnB>
                      <a:noFill/>
                    </a:lnB>
                    <a:solidFill>
                      <a:srgbClr val="FCE5D8"/>
                    </a:solidFill>
                  </a:tcPr>
                </a:tc>
                <a:tc>
                  <a:txBody>
                    <a:bodyPr/>
                    <a:lstStyle/>
                    <a:p>
                      <a:endParaRPr lang="en-IN" sz="1600">
                        <a:latin typeface="+mj-lt"/>
                      </a:endParaRPr>
                    </a:p>
                  </a:txBody>
                  <a:tcPr marL="0" marR="0" marT="0" marB="0" anchor="ctr">
                    <a:lnL>
                      <a:noFill/>
                    </a:lnL>
                    <a:lnR>
                      <a:noFill/>
                    </a:lnR>
                    <a:lnT>
                      <a:noFill/>
                    </a:lnT>
                    <a:lnB>
                      <a:noFill/>
                    </a:lnB>
                    <a:solidFill>
                      <a:srgbClr val="FFFFFF"/>
                    </a:solidFill>
                  </a:tcPr>
                </a:tc>
                <a:tc>
                  <a:txBody>
                    <a:bodyPr/>
                    <a:lstStyle/>
                    <a:p>
                      <a:pPr marL="285750" indent="-285750">
                        <a:buFont typeface="Arial" panose="020B0604020202020204" pitchFamily="34" charset="0"/>
                        <a:buChar char="•"/>
                      </a:pPr>
                      <a:r>
                        <a:rPr lang="en-IN" sz="1600" dirty="0" smtClean="0">
                          <a:latin typeface="+mj-lt"/>
                        </a:rPr>
                        <a:t>Enhancing</a:t>
                      </a:r>
                      <a:r>
                        <a:rPr lang="en-IN" sz="1600" baseline="0" dirty="0" smtClean="0">
                          <a:latin typeface="+mj-lt"/>
                        </a:rPr>
                        <a:t> milk production by distributing Milch animals under YSR CHEYUTHA program through Animal Husbandry Department.</a:t>
                      </a:r>
                    </a:p>
                    <a:p>
                      <a:pPr marL="285750" indent="-285750">
                        <a:buFont typeface="Arial" panose="020B0604020202020204" pitchFamily="34" charset="0"/>
                        <a:buChar char="•"/>
                      </a:pPr>
                      <a:r>
                        <a:rPr lang="en-IN" sz="1600" baseline="0" dirty="0" smtClean="0">
                          <a:latin typeface="+mj-lt"/>
                        </a:rPr>
                        <a:t>Strengthening and establishing New Milk cooling units Automatic milk collection units in partnership under AP-AMUL Project</a:t>
                      </a:r>
                    </a:p>
                    <a:p>
                      <a:pPr marL="285750" indent="-285750">
                        <a:buFont typeface="Arial" panose="020B0604020202020204" pitchFamily="34" charset="0"/>
                        <a:buChar char="•"/>
                      </a:pPr>
                      <a:r>
                        <a:rPr lang="en-IN" sz="1600" baseline="0" dirty="0" smtClean="0">
                          <a:latin typeface="+mj-lt"/>
                        </a:rPr>
                        <a:t>Establishment of 4 Mega milk processing hubs at Vizag,Ongole,Guntur,Pulivendula </a:t>
                      </a:r>
                      <a:endParaRPr lang="en-IN" sz="1600" dirty="0" smtClean="0">
                        <a:latin typeface="+mj-lt"/>
                      </a:endParaRPr>
                    </a:p>
                  </a:txBody>
                  <a:tcPr marL="125182" marR="62591" marT="62591" marB="62591" anchor="ctr">
                    <a:lnL>
                      <a:noFill/>
                    </a:lnL>
                    <a:lnR>
                      <a:noFill/>
                    </a:lnR>
                    <a:lnT>
                      <a:noFill/>
                    </a:lnT>
                    <a:lnB>
                      <a:noFill/>
                    </a:lnB>
                    <a:solidFill>
                      <a:srgbClr val="E9E9EA"/>
                    </a:solidFill>
                  </a:tcPr>
                </a:tc>
                <a:extLst>
                  <a:ext uri="{0D108BD9-81ED-4DB2-BD59-A6C34878D82A}">
                    <a16:rowId xmlns:a16="http://schemas.microsoft.com/office/drawing/2014/main" val="3130725668"/>
                  </a:ext>
                </a:extLst>
              </a:tr>
              <a:tr h="1083707">
                <a:tc>
                  <a:txBody>
                    <a:bodyPr/>
                    <a:lstStyle/>
                    <a:p>
                      <a:pPr algn="ctr"/>
                      <a:r>
                        <a:rPr lang="en-IN" sz="1600" kern="1200" cap="all" dirty="0" smtClean="0">
                          <a:solidFill>
                            <a:srgbClr val="404041"/>
                          </a:solidFill>
                          <a:effectLst/>
                          <a:latin typeface="+mj-lt"/>
                          <a:ea typeface="+mn-ea"/>
                          <a:cs typeface="+mn-cs"/>
                        </a:rPr>
                        <a:t>Strengthening of value chain and secondary processing in fisheries sector</a:t>
                      </a:r>
                      <a:endParaRPr lang="en-IN" sz="1600" kern="1200" cap="all" dirty="0">
                        <a:solidFill>
                          <a:srgbClr val="404041"/>
                        </a:solidFill>
                        <a:effectLst/>
                        <a:latin typeface="+mj-lt"/>
                        <a:ea typeface="+mn-ea"/>
                        <a:cs typeface="+mn-cs"/>
                      </a:endParaRPr>
                    </a:p>
                  </a:txBody>
                  <a:tcPr marL="125182" marR="62591" marT="62591" marB="62591" anchor="ctr">
                    <a:lnL>
                      <a:noFill/>
                    </a:lnL>
                    <a:lnR>
                      <a:noFill/>
                    </a:lnR>
                    <a:lnT>
                      <a:noFill/>
                    </a:lnT>
                    <a:lnB>
                      <a:noFill/>
                    </a:lnB>
                    <a:solidFill>
                      <a:srgbClr val="E4EEDC"/>
                    </a:solidFill>
                  </a:tcPr>
                </a:tc>
                <a:tc>
                  <a:txBody>
                    <a:bodyPr/>
                    <a:lstStyle/>
                    <a:p>
                      <a:endParaRPr lang="en-IN" sz="1600" dirty="0">
                        <a:latin typeface="+mj-lt"/>
                      </a:endParaRPr>
                    </a:p>
                  </a:txBody>
                  <a:tcPr marL="0" marR="0" marT="0" marB="0" anchor="ctr">
                    <a:lnL>
                      <a:noFill/>
                    </a:lnL>
                    <a:lnR>
                      <a:noFill/>
                    </a:lnR>
                    <a:lnT>
                      <a:noFill/>
                    </a:lnT>
                    <a:lnB>
                      <a:noFill/>
                    </a:lnB>
                    <a:solidFill>
                      <a:srgbClr val="FFFFFF"/>
                    </a:solidFill>
                  </a:tcPr>
                </a:tc>
                <a:tc>
                  <a:txBody>
                    <a:bodyPr/>
                    <a:lstStyle/>
                    <a:p>
                      <a:pPr marL="285750" indent="-285750" algn="l">
                        <a:buFont typeface="Arial" panose="020B0604020202020204" pitchFamily="34" charset="0"/>
                        <a:buChar char="•"/>
                      </a:pPr>
                      <a:r>
                        <a:rPr lang="en-IN" sz="1600" dirty="0" smtClean="0">
                          <a:latin typeface="+mj-lt"/>
                        </a:rPr>
                        <a:t>Proposed Secondary processing units with the support from Department of </a:t>
                      </a:r>
                      <a:r>
                        <a:rPr lang="en-IN" sz="1600" baseline="0" dirty="0" smtClean="0">
                          <a:latin typeface="+mj-lt"/>
                        </a:rPr>
                        <a:t>Fisheries, GoAP</a:t>
                      </a:r>
                    </a:p>
                    <a:p>
                      <a:pPr marL="285750" indent="-285750" algn="l">
                        <a:buFont typeface="Arial" panose="020B0604020202020204" pitchFamily="34" charset="0"/>
                        <a:buChar char="•"/>
                      </a:pPr>
                      <a:r>
                        <a:rPr lang="en-IN" sz="1600" dirty="0" smtClean="0">
                          <a:latin typeface="+mj-lt"/>
                        </a:rPr>
                        <a:t>150 Aqua bazars at constituency stage, 23 pre-processing and</a:t>
                      </a:r>
                      <a:r>
                        <a:rPr lang="en-IN" sz="1600" baseline="0" dirty="0" smtClean="0">
                          <a:latin typeface="+mj-lt"/>
                        </a:rPr>
                        <a:t> 10 processing units.</a:t>
                      </a:r>
                      <a:endParaRPr lang="en-IN" sz="1600" dirty="0" smtClean="0">
                        <a:latin typeface="+mj-lt"/>
                      </a:endParaRPr>
                    </a:p>
                    <a:p>
                      <a:pPr marL="285750" indent="-285750" algn="l">
                        <a:buFont typeface="Arial" panose="020B0604020202020204" pitchFamily="34" charset="0"/>
                        <a:buChar char="•"/>
                      </a:pPr>
                      <a:r>
                        <a:rPr lang="en-IN" sz="1600" baseline="0" dirty="0" smtClean="0">
                          <a:latin typeface="+mj-lt"/>
                        </a:rPr>
                        <a:t>Proposed 8 Fishing Harbours &amp; 4 Fish Landing centres in each Coastal district.</a:t>
                      </a:r>
                    </a:p>
                  </a:txBody>
                  <a:tcPr marL="125182" marR="62591" marT="62591" marB="62591"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3304269737"/>
                  </a:ext>
                </a:extLst>
              </a:tr>
              <a:tr h="843597">
                <a:tc>
                  <a:txBody>
                    <a:bodyPr/>
                    <a:lstStyle/>
                    <a:p>
                      <a:pPr algn="ctr"/>
                      <a:r>
                        <a:rPr lang="en-IN" sz="1600" kern="1200" cap="all" dirty="0" smtClean="0">
                          <a:solidFill>
                            <a:srgbClr val="404041"/>
                          </a:solidFill>
                          <a:effectLst/>
                          <a:latin typeface="+mj-lt"/>
                          <a:ea typeface="+mn-ea"/>
                          <a:cs typeface="+mn-cs"/>
                        </a:rPr>
                        <a:t>Development of seed processing industries</a:t>
                      </a:r>
                      <a:endParaRPr lang="en-IN" sz="1600" kern="1200" cap="all" dirty="0">
                        <a:solidFill>
                          <a:srgbClr val="404041"/>
                        </a:solidFill>
                        <a:effectLst/>
                        <a:latin typeface="+mj-lt"/>
                        <a:ea typeface="+mn-ea"/>
                        <a:cs typeface="+mn-cs"/>
                      </a:endParaRPr>
                    </a:p>
                  </a:txBody>
                  <a:tcPr marL="125182" marR="62591" marT="62591" marB="62591" anchor="ctr">
                    <a:lnL>
                      <a:noFill/>
                    </a:lnL>
                    <a:lnR>
                      <a:noFill/>
                    </a:lnR>
                    <a:lnT>
                      <a:noFill/>
                    </a:lnT>
                    <a:lnB>
                      <a:noFill/>
                    </a:lnB>
                    <a:solidFill>
                      <a:srgbClr val="D7EEFC"/>
                    </a:solidFill>
                  </a:tcPr>
                </a:tc>
                <a:tc>
                  <a:txBody>
                    <a:bodyPr/>
                    <a:lstStyle/>
                    <a:p>
                      <a:endParaRPr lang="en-IN" sz="1600">
                        <a:latin typeface="+mj-lt"/>
                      </a:endParaRPr>
                    </a:p>
                  </a:txBody>
                  <a:tcPr marL="0" marR="0" marT="0" marB="0" anchor="ctr">
                    <a:lnL>
                      <a:noFill/>
                    </a:lnL>
                    <a:lnR>
                      <a:noFill/>
                    </a:lnR>
                    <a:lnT>
                      <a:noFill/>
                    </a:lnT>
                    <a:lnB>
                      <a:noFill/>
                    </a:lnB>
                    <a:solidFill>
                      <a:srgbClr val="FFFFFF"/>
                    </a:solidFill>
                  </a:tcPr>
                </a:tc>
                <a:tc>
                  <a:txBody>
                    <a:bodyPr/>
                    <a:lstStyle/>
                    <a:p>
                      <a:pPr marL="285750" indent="-285750" algn="l">
                        <a:buFont typeface="Arial" panose="020B0604020202020204" pitchFamily="34" charset="0"/>
                        <a:buChar char="•"/>
                      </a:pPr>
                      <a:r>
                        <a:rPr lang="en-US" sz="1600" kern="1200" dirty="0" smtClean="0">
                          <a:solidFill>
                            <a:schemeClr val="tx1"/>
                          </a:solidFill>
                          <a:latin typeface="+mj-lt"/>
                          <a:ea typeface="+mn-ea"/>
                          <a:cs typeface="+mn-cs"/>
                        </a:rPr>
                        <a:t>Establishment of </a:t>
                      </a:r>
                      <a:r>
                        <a:rPr lang="en-IN" sz="1600" kern="1200" dirty="0" smtClean="0">
                          <a:solidFill>
                            <a:schemeClr val="tx1"/>
                          </a:solidFill>
                          <a:latin typeface="+mj-lt"/>
                          <a:ea typeface="+mn-ea"/>
                          <a:cs typeface="+mn-cs"/>
                        </a:rPr>
                        <a:t>2000 </a:t>
                      </a:r>
                      <a:r>
                        <a:rPr lang="en-IN" sz="1600" dirty="0" smtClean="0">
                          <a:latin typeface="+mj-lt"/>
                        </a:rPr>
                        <a:t>Primary Processing</a:t>
                      </a:r>
                      <a:r>
                        <a:rPr lang="en-IN" sz="1600" baseline="0" dirty="0" smtClean="0">
                          <a:latin typeface="+mj-lt"/>
                        </a:rPr>
                        <a:t> Units at </a:t>
                      </a:r>
                      <a:r>
                        <a:rPr lang="en-IN" sz="1600" kern="1200" baseline="0" dirty="0" smtClean="0">
                          <a:solidFill>
                            <a:schemeClr val="tx1"/>
                          </a:solidFill>
                          <a:latin typeface="+mj-lt"/>
                          <a:ea typeface="+mn-ea"/>
                          <a:cs typeface="+mn-cs"/>
                        </a:rPr>
                        <a:t>RBK (Rythu Bharosa Kendralu) level under RKVY program and </a:t>
                      </a:r>
                      <a:r>
                        <a:rPr lang="en-IN" sz="1600" baseline="0" dirty="0" smtClean="0">
                          <a:latin typeface="+mj-lt"/>
                        </a:rPr>
                        <a:t>50 Secondary Seed Processing Units at Constituency level for Packing and processing under national food security mission (NFSM)</a:t>
                      </a:r>
                    </a:p>
                  </a:txBody>
                  <a:tcPr marL="125182" marR="62591" marT="62591" marB="62591" anchor="ctr">
                    <a:lnL>
                      <a:noFill/>
                    </a:lnL>
                    <a:lnR>
                      <a:noFill/>
                    </a:lnR>
                    <a:lnT>
                      <a:noFill/>
                    </a:lnT>
                    <a:lnB>
                      <a:noFill/>
                    </a:lnB>
                    <a:solidFill>
                      <a:schemeClr val="bg2">
                        <a:lumMod val="90000"/>
                      </a:schemeClr>
                    </a:solidFill>
                  </a:tcPr>
                </a:tc>
                <a:extLst>
                  <a:ext uri="{0D108BD9-81ED-4DB2-BD59-A6C34878D82A}">
                    <a16:rowId xmlns:a16="http://schemas.microsoft.com/office/drawing/2014/main" val="3977069281"/>
                  </a:ext>
                </a:extLst>
              </a:tr>
            </a:tbl>
          </a:graphicData>
        </a:graphic>
      </p:graphicFrame>
      <p:sp>
        <p:nvSpPr>
          <p:cNvPr id="5" name="Rectangle 4"/>
          <p:cNvSpPr/>
          <p:nvPr/>
        </p:nvSpPr>
        <p:spPr>
          <a:xfrm>
            <a:off x="2557424" y="881531"/>
            <a:ext cx="7096125" cy="369332"/>
          </a:xfrm>
          <a:prstGeom prst="rect">
            <a:avLst/>
          </a:prstGeom>
        </p:spPr>
        <p:txBody>
          <a:bodyPr wrap="square">
            <a:spAutoFit/>
          </a:bodyPr>
          <a:lstStyle/>
          <a:p>
            <a:pPr algn="ctr"/>
            <a:r>
              <a:rPr lang="en-IN" b="1" dirty="0" smtClean="0">
                <a:solidFill>
                  <a:schemeClr val="accent1"/>
                </a:solidFill>
              </a:rPr>
              <a:t>Thrust Areas For Micro Enterprises</a:t>
            </a:r>
            <a:endParaRPr lang="en-IN" b="1" dirty="0">
              <a:solidFill>
                <a:schemeClr val="accent1"/>
              </a:solidFill>
            </a:endParaRPr>
          </a:p>
        </p:txBody>
      </p:sp>
    </p:spTree>
    <p:extLst>
      <p:ext uri="{BB962C8B-B14F-4D97-AF65-F5344CB8AC3E}">
        <p14:creationId xmlns:p14="http://schemas.microsoft.com/office/powerpoint/2010/main" val="3648602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14"/>
          <p:cNvSpPr txBox="1">
            <a:spLocks/>
          </p:cNvSpPr>
          <p:nvPr/>
        </p:nvSpPr>
        <p:spPr bwMode="auto">
          <a:xfrm>
            <a:off x="4549014" y="4720766"/>
            <a:ext cx="2895600" cy="274637"/>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bodyPr>
          <a:lstStyle/>
          <a:p>
            <a:pPr algn="ctr" fontAlgn="base">
              <a:spcBef>
                <a:spcPct val="0"/>
              </a:spcBef>
              <a:spcAft>
                <a:spcPct val="0"/>
              </a:spcAft>
              <a:buClr>
                <a:srgbClr val="000000"/>
              </a:buClr>
              <a:buSzPts val="1400"/>
              <a:defRPr/>
            </a:pPr>
            <a:endParaRPr lang="en-US" sz="1400" b="1" i="1" dirty="0">
              <a:solidFill>
                <a:srgbClr val="0070C0"/>
              </a:solidFill>
              <a:latin typeface="Overlock" charset="0"/>
              <a:cs typeface="Calibri" pitchFamily="34" charset="0"/>
              <a:sym typeface="Calibri" pitchFamily="34" charset="0"/>
            </a:endParaRPr>
          </a:p>
        </p:txBody>
      </p:sp>
      <p:sp>
        <p:nvSpPr>
          <p:cNvPr id="3" name="TextBox 2"/>
          <p:cNvSpPr txBox="1"/>
          <p:nvPr/>
        </p:nvSpPr>
        <p:spPr>
          <a:xfrm>
            <a:off x="1769164" y="948947"/>
            <a:ext cx="8279297" cy="430887"/>
          </a:xfrm>
          <a:prstGeom prst="rect">
            <a:avLst/>
          </a:prstGeom>
          <a:noFill/>
        </p:spPr>
        <p:txBody>
          <a:bodyPr wrap="square" rtlCol="0">
            <a:spAutoFit/>
          </a:bodyPr>
          <a:lstStyle/>
          <a:p>
            <a:pPr algn="ctr"/>
            <a:r>
              <a:rPr lang="en-IN" sz="2200" b="1" dirty="0" smtClean="0">
                <a:solidFill>
                  <a:schemeClr val="accent1"/>
                </a:solidFill>
                <a:hlinkClick r:id="rId2" action="ppaction://hlinkfile"/>
              </a:rPr>
              <a:t>AP ELECTRONICS POLICY 2021-24</a:t>
            </a:r>
            <a:endParaRPr lang="en-IN" sz="2200" b="1" dirty="0">
              <a:solidFill>
                <a:schemeClr val="accent1"/>
              </a:solidFill>
            </a:endParaRPr>
          </a:p>
        </p:txBody>
      </p:sp>
      <p:grpSp>
        <p:nvGrpSpPr>
          <p:cNvPr id="19" name="Group 18"/>
          <p:cNvGrpSpPr/>
          <p:nvPr/>
        </p:nvGrpSpPr>
        <p:grpSpPr>
          <a:xfrm>
            <a:off x="4868619" y="1638947"/>
            <a:ext cx="6008224" cy="3786422"/>
            <a:chOff x="5324928" y="1764947"/>
            <a:chExt cx="6124945" cy="3786422"/>
          </a:xfrm>
        </p:grpSpPr>
        <p:grpSp>
          <p:nvGrpSpPr>
            <p:cNvPr id="8" name="Group 7"/>
            <p:cNvGrpSpPr/>
            <p:nvPr/>
          </p:nvGrpSpPr>
          <p:grpSpPr>
            <a:xfrm>
              <a:off x="6016693" y="1764947"/>
              <a:ext cx="5433180" cy="3786422"/>
              <a:chOff x="1820593" y="1772587"/>
              <a:chExt cx="4848213" cy="1188768"/>
            </a:xfrm>
          </p:grpSpPr>
          <p:sp>
            <p:nvSpPr>
              <p:cNvPr id="9" name="Rectangle 8"/>
              <p:cNvSpPr/>
              <p:nvPr/>
            </p:nvSpPr>
            <p:spPr bwMode="auto">
              <a:xfrm>
                <a:off x="1820598" y="1772587"/>
                <a:ext cx="4844528" cy="131437"/>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1" tIns="45720" rIns="91441" bIns="45720" numCol="1" rtlCol="0" anchor="ctr" anchorCtr="0" compatLnSpc="1">
                <a:prstTxWarp prst="textNoShape">
                  <a:avLst/>
                </a:prstTxWarp>
              </a:bodyPr>
              <a:lstStyle/>
              <a:p>
                <a:pPr algn="ctr"/>
                <a:r>
                  <a:rPr lang="en-IN" sz="1600" b="1"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Policy Objectives</a:t>
                </a:r>
                <a:endParaRPr lang="en-GB" sz="1600" b="1"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p:txBody>
          </p:sp>
          <p:sp>
            <p:nvSpPr>
              <p:cNvPr id="10" name="Rectangle 9"/>
              <p:cNvSpPr/>
              <p:nvPr/>
            </p:nvSpPr>
            <p:spPr>
              <a:xfrm>
                <a:off x="1820593" y="2112583"/>
                <a:ext cx="4844533" cy="297539"/>
              </a:xfrm>
              <a:prstGeom prst="rect">
                <a:avLst/>
              </a:prstGeom>
              <a:gradFill>
                <a:gsLst>
                  <a:gs pos="18000">
                    <a:srgbClr val="87A4E0"/>
                  </a:gs>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grad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1400" b="1"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Creating a robust Electronics ecosystem  &amp; Generating large scale employment  for the Electronics  manufacturing industry  with ready talent pool and fulfilling demand  for skilled  human resource </a:t>
                </a:r>
                <a:endParaRPr lang="en-US" sz="1400" b="1"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p:txBody>
          </p:sp>
          <p:sp>
            <p:nvSpPr>
              <p:cNvPr id="11" name="Rectangle 10"/>
              <p:cNvSpPr/>
              <p:nvPr/>
            </p:nvSpPr>
            <p:spPr>
              <a:xfrm>
                <a:off x="1820595" y="2406897"/>
                <a:ext cx="4844533" cy="278948"/>
              </a:xfrm>
              <a:prstGeom prst="rect">
                <a:avLst/>
              </a:prstGeom>
              <a:gradFill>
                <a:gsLst>
                  <a:gs pos="84000">
                    <a:srgbClr val="25D9A3"/>
                  </a:gs>
                  <a:gs pos="0">
                    <a:schemeClr val="accent4">
                      <a:satMod val="103000"/>
                      <a:lumMod val="102000"/>
                      <a:tint val="94000"/>
                    </a:schemeClr>
                  </a:gs>
                  <a:gs pos="89370">
                    <a:srgbClr val="06CB94"/>
                  </a:gs>
                  <a:gs pos="11000">
                    <a:schemeClr val="accent4">
                      <a:satMod val="110000"/>
                      <a:lumMod val="100000"/>
                      <a:shade val="100000"/>
                    </a:schemeClr>
                  </a:gs>
                  <a:gs pos="100000">
                    <a:schemeClr val="accent4">
                      <a:lumMod val="99000"/>
                      <a:satMod val="120000"/>
                      <a:shade val="78000"/>
                    </a:schemeClr>
                  </a:gs>
                </a:gsLst>
              </a:gradFill>
              <a:ln/>
            </p:spPr>
            <p:style>
              <a:lnRef idx="1">
                <a:schemeClr val="accent4"/>
              </a:lnRef>
              <a:fillRef idx="3">
                <a:schemeClr val="accent4"/>
              </a:fillRef>
              <a:effectRef idx="2">
                <a:schemeClr val="accent4"/>
              </a:effectRef>
              <a:fontRef idx="minor">
                <a:schemeClr val="lt1"/>
              </a:fontRef>
            </p:style>
            <p:txBody>
              <a:bodyPr rtlCol="0" anchor="ctr"/>
              <a:lstStyle/>
              <a:p>
                <a:pPr algn="just"/>
                <a:r>
                  <a:rPr lang="en-US" sz="1400" b="1" dirty="0">
                    <a:solidFill>
                      <a:schemeClr val="bg1"/>
                    </a:solidFill>
                    <a:effectLst>
                      <a:outerShdw blurRad="38100" dist="38100" dir="2700000" algn="tl">
                        <a:srgbClr val="000000">
                          <a:alpha val="43137"/>
                        </a:srgbClr>
                      </a:outerShdw>
                    </a:effectLst>
                    <a:latin typeface="+mj-lt"/>
                    <a:cs typeface="Arial" panose="020B0604020202020204" pitchFamily="34" charset="0"/>
                  </a:rPr>
                  <a:t>Focusing on fast growing sub sector  such as  mobile phones, consumer electronics &amp; electronic component manufacturing  including batteries, </a:t>
                </a:r>
                <a:r>
                  <a:rPr lang="en-US" sz="1400" b="1"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screens, </a:t>
                </a:r>
                <a:r>
                  <a:rPr lang="en-US" sz="1400" b="1" dirty="0">
                    <a:solidFill>
                      <a:schemeClr val="bg1"/>
                    </a:solidFill>
                    <a:effectLst>
                      <a:outerShdw blurRad="38100" dist="38100" dir="2700000" algn="tl">
                        <a:srgbClr val="000000">
                          <a:alpha val="43137"/>
                        </a:srgbClr>
                      </a:outerShdw>
                    </a:effectLst>
                    <a:latin typeface="+mj-lt"/>
                    <a:cs typeface="Arial" panose="020B0604020202020204" pitchFamily="34" charset="0"/>
                  </a:rPr>
                  <a:t>camera </a:t>
                </a:r>
                <a:r>
                  <a:rPr lang="en-US" sz="1400" b="1"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modules</a:t>
                </a:r>
                <a:r>
                  <a:rPr lang="en-US" sz="1400" b="1" dirty="0">
                    <a:solidFill>
                      <a:schemeClr val="bg1"/>
                    </a:solidFill>
                    <a:effectLst>
                      <a:outerShdw blurRad="38100" dist="38100" dir="2700000" algn="tl">
                        <a:srgbClr val="000000">
                          <a:alpha val="43137"/>
                        </a:srgbClr>
                      </a:outerShdw>
                    </a:effectLst>
                    <a:latin typeface="+mj-lt"/>
                    <a:cs typeface="Arial" panose="020B0604020202020204" pitchFamily="34" charset="0"/>
                  </a:rPr>
                  <a:t>, printed </a:t>
                </a:r>
                <a:r>
                  <a:rPr lang="en-US" sz="1400" b="1"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circuit </a:t>
                </a:r>
                <a:r>
                  <a:rPr lang="en-US" sz="1400" b="1" dirty="0">
                    <a:solidFill>
                      <a:schemeClr val="bg1"/>
                    </a:solidFill>
                    <a:effectLst>
                      <a:outerShdw blurRad="38100" dist="38100" dir="2700000" algn="tl">
                        <a:srgbClr val="000000">
                          <a:alpha val="43137"/>
                        </a:srgbClr>
                      </a:outerShdw>
                    </a:effectLst>
                    <a:latin typeface="+mj-lt"/>
                    <a:cs typeface="Arial" panose="020B0604020202020204" pitchFamily="34" charset="0"/>
                  </a:rPr>
                  <a:t>boards  (PCBs)</a:t>
                </a:r>
              </a:p>
            </p:txBody>
          </p:sp>
          <p:sp>
            <p:nvSpPr>
              <p:cNvPr id="12" name="Rectangle 11"/>
              <p:cNvSpPr/>
              <p:nvPr/>
            </p:nvSpPr>
            <p:spPr>
              <a:xfrm>
                <a:off x="1820593" y="2685845"/>
                <a:ext cx="4848213" cy="275510"/>
              </a:xfrm>
              <a:prstGeom prst="rect">
                <a:avLst/>
              </a:prstGeom>
              <a:gradFill>
                <a:gsLst>
                  <a:gs pos="0">
                    <a:schemeClr val="accent3">
                      <a:satMod val="103000"/>
                      <a:lumMod val="102000"/>
                      <a:tint val="94000"/>
                    </a:schemeClr>
                  </a:gs>
                  <a:gs pos="84000">
                    <a:schemeClr val="accent3">
                      <a:satMod val="110000"/>
                      <a:lumMod val="100000"/>
                      <a:shade val="100000"/>
                    </a:schemeClr>
                  </a:gs>
                  <a:gs pos="100000">
                    <a:schemeClr val="accent3">
                      <a:lumMod val="99000"/>
                      <a:satMod val="120000"/>
                      <a:shade val="78000"/>
                    </a:schemeClr>
                  </a:gs>
                </a:gsLst>
              </a:gradFill>
              <a:ln/>
            </p:spPr>
            <p:style>
              <a:lnRef idx="1">
                <a:schemeClr val="accent3"/>
              </a:lnRef>
              <a:fillRef idx="3">
                <a:schemeClr val="accent3"/>
              </a:fillRef>
              <a:effectRef idx="2">
                <a:schemeClr val="accent3"/>
              </a:effectRef>
              <a:fontRef idx="minor">
                <a:schemeClr val="lt1"/>
              </a:fontRef>
            </p:style>
            <p:txBody>
              <a:bodyPr rtlCol="0" anchor="ctr"/>
              <a:lstStyle/>
              <a:p>
                <a:pPr algn="just"/>
                <a:r>
                  <a:rPr lang="en-US" sz="1400" b="1"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Promoting innovation, R&amp;D </a:t>
                </a:r>
                <a:r>
                  <a:rPr lang="en-US" sz="1400" b="1" dirty="0">
                    <a:solidFill>
                      <a:schemeClr val="bg1"/>
                    </a:solidFill>
                    <a:effectLst>
                      <a:outerShdw blurRad="38100" dist="38100" dir="2700000" algn="tl">
                        <a:srgbClr val="000000">
                          <a:alpha val="43137"/>
                        </a:srgbClr>
                      </a:outerShdw>
                    </a:effectLst>
                    <a:latin typeface="+mj-lt"/>
                    <a:cs typeface="Arial" panose="020B0604020202020204" pitchFamily="34" charset="0"/>
                  </a:rPr>
                  <a:t>in the Electronics industry and ensuring continuous technology upgradation.</a:t>
                </a:r>
              </a:p>
            </p:txBody>
          </p:sp>
          <p:sp>
            <p:nvSpPr>
              <p:cNvPr id="13" name="Rectangle 12"/>
              <p:cNvSpPr/>
              <p:nvPr/>
            </p:nvSpPr>
            <p:spPr>
              <a:xfrm>
                <a:off x="1820595" y="1918762"/>
                <a:ext cx="4844532" cy="193821"/>
              </a:xfrm>
              <a:prstGeom prst="rect">
                <a:avLst/>
              </a:prstGeom>
              <a:solidFill>
                <a:srgbClr val="369F9E"/>
              </a:solid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en-US" sz="1400" b="1" dirty="0">
                    <a:solidFill>
                      <a:schemeClr val="bg1"/>
                    </a:solidFill>
                    <a:effectLst>
                      <a:outerShdw blurRad="38100" dist="38100" dir="2700000" algn="tl">
                        <a:srgbClr val="000000">
                          <a:alpha val="43137"/>
                        </a:srgbClr>
                      </a:outerShdw>
                    </a:effectLst>
                    <a:latin typeface="+mj-lt"/>
                    <a:cs typeface="Arial" panose="020B0604020202020204" pitchFamily="34" charset="0"/>
                  </a:rPr>
                  <a:t>Focusing on upstream value chain &amp; Capitalizing on growth in domestic consumption </a:t>
                </a:r>
              </a:p>
            </p:txBody>
          </p:sp>
        </p:grpSp>
        <p:sp>
          <p:nvSpPr>
            <p:cNvPr id="23" name="Isosceles Triangle 22"/>
            <p:cNvSpPr/>
            <p:nvPr/>
          </p:nvSpPr>
          <p:spPr bwMode="auto">
            <a:xfrm rot="5400000" flipV="1">
              <a:off x="3741416" y="3348459"/>
              <a:ext cx="3786422" cy="619398"/>
            </a:xfrm>
            <a:prstGeom prst="triangle">
              <a:avLst>
                <a:gd name="adj" fmla="val 51124"/>
              </a:avLst>
            </a:prstGeom>
            <a:gradFill>
              <a:gsLst>
                <a:gs pos="77900">
                  <a:srgbClr val="82E8F0"/>
                </a:gs>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a:ln/>
            <a:extLst/>
          </p:spPr>
          <p:style>
            <a:lnRef idx="1">
              <a:schemeClr val="accent3"/>
            </a:lnRef>
            <a:fillRef idx="2">
              <a:schemeClr val="accent3"/>
            </a:fillRef>
            <a:effectRef idx="1">
              <a:schemeClr val="accent3"/>
            </a:effectRef>
            <a:fontRef idx="minor">
              <a:schemeClr val="dk1"/>
            </a:fontRef>
          </p:style>
          <p:txBody>
            <a:bodyPr vert="horz" wrap="square" lIns="91441" tIns="45720" rIns="91441" bIns="45720" numCol="1" rtlCol="0" anchor="t" anchorCtr="0" compatLnSpc="1">
              <a:prstTxWarp prst="textNoShape">
                <a:avLst/>
              </a:prstTxWarp>
            </a:bodyPr>
            <a:lstStyle/>
            <a:p>
              <a:pPr algn="ctr"/>
              <a:endParaRPr lang="en-US" dirty="0"/>
            </a:p>
          </p:txBody>
        </p:sp>
      </p:grpSp>
      <p:sp>
        <p:nvSpPr>
          <p:cNvPr id="14" name="Rectangle 13"/>
          <p:cNvSpPr/>
          <p:nvPr/>
        </p:nvSpPr>
        <p:spPr>
          <a:xfrm>
            <a:off x="10876843" y="5892246"/>
            <a:ext cx="753220" cy="369332"/>
          </a:xfrm>
          <a:prstGeom prst="rect">
            <a:avLst/>
          </a:prstGeom>
        </p:spPr>
        <p:txBody>
          <a:bodyPr wrap="none">
            <a:spAutoFit/>
          </a:bodyPr>
          <a:lstStyle/>
          <a:p>
            <a:r>
              <a:rPr lang="en-IN" b="1" dirty="0" smtClean="0"/>
              <a:t>Cont..</a:t>
            </a:r>
            <a:endParaRPr lang="en-IN" dirty="0"/>
          </a:p>
        </p:txBody>
      </p:sp>
      <p:sp>
        <p:nvSpPr>
          <p:cNvPr id="17" name="Rounded Rectangle 16"/>
          <p:cNvSpPr/>
          <p:nvPr/>
        </p:nvSpPr>
        <p:spPr>
          <a:xfrm rot="5400000">
            <a:off x="1334472" y="2198627"/>
            <a:ext cx="2890824" cy="3355630"/>
          </a:xfrm>
          <a:prstGeom prst="roundRect">
            <a:avLst/>
          </a:prstGeom>
          <a:gradFill flip="none" rotWithShape="1">
            <a:gsLst>
              <a:gs pos="0">
                <a:schemeClr val="accent1">
                  <a:lumMod val="67000"/>
                </a:schemeClr>
              </a:gs>
              <a:gs pos="60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vert270" rtlCol="0" anchor="ctr"/>
          <a:lstStyle/>
          <a:p>
            <a:r>
              <a:rPr lang="en-US" sz="1400" spc="300" dirty="0" smtClean="0">
                <a:latin typeface="+mj-lt"/>
              </a:rPr>
              <a:t>This </a:t>
            </a:r>
            <a:r>
              <a:rPr lang="en-US" sz="1400" spc="300" dirty="0">
                <a:latin typeface="+mj-lt"/>
              </a:rPr>
              <a:t>policy </a:t>
            </a:r>
            <a:r>
              <a:rPr lang="en-US" sz="1400" spc="300" dirty="0" smtClean="0">
                <a:latin typeface="+mj-lt"/>
              </a:rPr>
              <a:t>envisions…</a:t>
            </a:r>
          </a:p>
          <a:p>
            <a:endParaRPr lang="en-US" sz="1400" dirty="0" smtClean="0"/>
          </a:p>
          <a:p>
            <a:r>
              <a:rPr lang="en-US" sz="1400" b="1" i="1" dirty="0" smtClean="0"/>
              <a:t>“</a:t>
            </a:r>
            <a:r>
              <a:rPr lang="en-US" sz="1400" b="1" i="1" dirty="0">
                <a:latin typeface="+mj-lt"/>
              </a:rPr>
              <a:t>Transforming the State </a:t>
            </a:r>
            <a:r>
              <a:rPr lang="en-US" sz="1400" b="1" i="1" dirty="0" smtClean="0">
                <a:latin typeface="+mj-lt"/>
              </a:rPr>
              <a:t>of Andhra </a:t>
            </a:r>
            <a:r>
              <a:rPr lang="en-US" sz="1400" b="1" i="1" dirty="0">
                <a:latin typeface="+mj-lt"/>
              </a:rPr>
              <a:t>Pradesh into </a:t>
            </a:r>
            <a:r>
              <a:rPr lang="en-US" sz="1400" b="1" i="1" dirty="0" smtClean="0">
                <a:latin typeface="+mj-lt"/>
              </a:rPr>
              <a:t>a preferred </a:t>
            </a:r>
            <a:r>
              <a:rPr lang="en-US" sz="1400" b="1" i="1" dirty="0">
                <a:latin typeface="+mj-lt"/>
              </a:rPr>
              <a:t>investment destination for the Electronics sector while focusing on </a:t>
            </a:r>
            <a:r>
              <a:rPr lang="en-US" sz="1400" b="1" i="1" dirty="0" smtClean="0">
                <a:latin typeface="+mj-lt"/>
              </a:rPr>
              <a:t>backward integration </a:t>
            </a:r>
            <a:r>
              <a:rPr lang="en-US" sz="1400" b="1" i="1" dirty="0">
                <a:latin typeface="+mj-lt"/>
              </a:rPr>
              <a:t>of the manufacturing value chain, moving beyond assembly operations</a:t>
            </a:r>
            <a:r>
              <a:rPr lang="en-US" sz="1400" b="1" i="1" dirty="0"/>
              <a:t>”.</a:t>
            </a:r>
            <a:endParaRPr lang="en-IN" sz="1400" dirty="0">
              <a:ln>
                <a:solidFill>
                  <a:schemeClr val="bg1"/>
                </a:solidFill>
              </a:ln>
            </a:endParaRPr>
          </a:p>
        </p:txBody>
      </p:sp>
      <p:sp>
        <p:nvSpPr>
          <p:cNvPr id="18" name="Round Diagonal Corner Rectangle 17"/>
          <p:cNvSpPr/>
          <p:nvPr/>
        </p:nvSpPr>
        <p:spPr>
          <a:xfrm>
            <a:off x="1587432" y="1743167"/>
            <a:ext cx="2369106" cy="548405"/>
          </a:xfrm>
          <a:prstGeom prst="round2DiagRect">
            <a:avLst/>
          </a:prstGeom>
          <a:gradFill>
            <a:gsLst>
              <a:gs pos="74332">
                <a:srgbClr val="ABDD9F"/>
              </a:gs>
              <a:gs pos="67254">
                <a:srgbClr val="ADDDA1"/>
              </a:gs>
              <a:gs pos="57514">
                <a:srgbClr val="AFDDA4"/>
              </a:gs>
              <a:gs pos="84950">
                <a:srgbClr val="A9DC9B"/>
              </a:gs>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gradFill>
          <a:ln/>
        </p:spPr>
        <p:style>
          <a:lnRef idx="1">
            <a:schemeClr val="accent5"/>
          </a:lnRef>
          <a:fillRef idx="2">
            <a:schemeClr val="accent5"/>
          </a:fillRef>
          <a:effectRef idx="1">
            <a:schemeClr val="accent5"/>
          </a:effectRef>
          <a:fontRef idx="minor">
            <a:schemeClr val="dk1"/>
          </a:fontRef>
        </p:style>
        <p:txBody>
          <a:bodyPr vert="horz" wrap="square" lIns="91441" tIns="45720" rIns="91441" bIns="45720" numCol="1" rtlCol="0" anchor="ctr" anchorCtr="0" compatLnSpc="1">
            <a:prstTxWarp prst="textNoShape">
              <a:avLst/>
            </a:prstTxWarp>
          </a:bodyPr>
          <a:lstStyle/>
          <a:p>
            <a:pPr algn="ctr"/>
            <a:r>
              <a:rPr lang="en-IN" b="1" dirty="0" smtClean="0">
                <a:solidFill>
                  <a:schemeClr val="bg1"/>
                </a:solidFill>
                <a:effectLst>
                  <a:outerShdw blurRad="38100" dist="38100" dir="2700000" algn="tl">
                    <a:srgbClr val="000000">
                      <a:alpha val="43137"/>
                    </a:srgbClr>
                  </a:outerShdw>
                </a:effectLst>
                <a:cs typeface="Arial" panose="020B0604020202020204" pitchFamily="34" charset="0"/>
              </a:rPr>
              <a:t>Vision</a:t>
            </a:r>
            <a:endParaRPr lang="en-GB" b="1" dirty="0">
              <a:solidFill>
                <a:schemeClr val="bg1"/>
              </a:solidFill>
              <a:effectLst>
                <a:outerShdw blurRad="38100" dist="38100" dir="2700000" algn="tl">
                  <a:srgbClr val="000000">
                    <a:alpha val="43137"/>
                  </a:srgbClr>
                </a:outerShdw>
              </a:effectLst>
              <a:cs typeface="Arial" panose="020B0604020202020204" pitchFamily="34" charset="0"/>
            </a:endParaRPr>
          </a:p>
        </p:txBody>
      </p:sp>
    </p:spTree>
    <p:extLst>
      <p:ext uri="{BB962C8B-B14F-4D97-AF65-F5344CB8AC3E}">
        <p14:creationId xmlns:p14="http://schemas.microsoft.com/office/powerpoint/2010/main" val="3142003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5245" y="1324042"/>
            <a:ext cx="6211572" cy="369332"/>
          </a:xfrm>
          <a:prstGeom prst="rect">
            <a:avLst/>
          </a:prstGeom>
        </p:spPr>
        <p:txBody>
          <a:bodyPr wrap="none">
            <a:spAutoFit/>
          </a:bodyPr>
          <a:lstStyle/>
          <a:p>
            <a:pPr algn="ctr"/>
            <a:r>
              <a:rPr lang="en-US" b="1" dirty="0">
                <a:solidFill>
                  <a:schemeClr val="accent1"/>
                </a:solidFill>
              </a:rPr>
              <a:t>Fiscal Incentives under the </a:t>
            </a:r>
            <a:r>
              <a:rPr lang="en-US" b="1" dirty="0" smtClean="0">
                <a:solidFill>
                  <a:schemeClr val="accent1"/>
                </a:solidFill>
              </a:rPr>
              <a:t>AP IT Policy </a:t>
            </a:r>
            <a:r>
              <a:rPr lang="en-US" b="1" dirty="0">
                <a:solidFill>
                  <a:schemeClr val="accent1"/>
                </a:solidFill>
              </a:rPr>
              <a:t>(For Zone A and Zone B) </a:t>
            </a:r>
            <a:endParaRPr lang="en-IN" b="1" dirty="0">
              <a:solidFill>
                <a:schemeClr val="accent1"/>
              </a:solidFill>
            </a:endParaRPr>
          </a:p>
        </p:txBody>
      </p:sp>
      <p:sp>
        <p:nvSpPr>
          <p:cNvPr id="3" name="Rectangle 2"/>
          <p:cNvSpPr/>
          <p:nvPr/>
        </p:nvSpPr>
        <p:spPr>
          <a:xfrm>
            <a:off x="1345221" y="1771105"/>
            <a:ext cx="9531621" cy="4262705"/>
          </a:xfrm>
          <a:prstGeom prst="rect">
            <a:avLst/>
          </a:prstGeom>
        </p:spPr>
        <p:txBody>
          <a:bodyPr wrap="square">
            <a:spAutoFit/>
          </a:bodyPr>
          <a:lstStyle/>
          <a:p>
            <a:pPr algn="just">
              <a:spcAft>
                <a:spcPts val="600"/>
              </a:spcAft>
            </a:pPr>
            <a:r>
              <a:rPr lang="en-US" sz="1600" b="1" dirty="0" smtClean="0">
                <a:solidFill>
                  <a:srgbClr val="000000"/>
                </a:solidFill>
                <a:latin typeface="+mj-lt"/>
              </a:rPr>
              <a:t>A) Stamp duty  </a:t>
            </a:r>
          </a:p>
          <a:p>
            <a:pPr marL="285750" indent="-285750" algn="just">
              <a:spcAft>
                <a:spcPts val="600"/>
              </a:spcAft>
              <a:buFont typeface="Arial" panose="020B0604020202020204" pitchFamily="34" charset="0"/>
              <a:buChar char="•"/>
            </a:pPr>
            <a:r>
              <a:rPr lang="en-US" sz="1600" dirty="0" smtClean="0">
                <a:solidFill>
                  <a:srgbClr val="000000"/>
                </a:solidFill>
                <a:latin typeface="+mj-lt"/>
              </a:rPr>
              <a:t>Reimbursement </a:t>
            </a:r>
            <a:r>
              <a:rPr lang="en-US" sz="1600" dirty="0">
                <a:solidFill>
                  <a:srgbClr val="000000"/>
                </a:solidFill>
                <a:latin typeface="+mj-lt"/>
              </a:rPr>
              <a:t>of 100 percent stamp duty, transfer duty, and registration fee paid on sale/lease deeds on the first transaction only.</a:t>
            </a:r>
          </a:p>
          <a:p>
            <a:pPr algn="just">
              <a:spcAft>
                <a:spcPts val="600"/>
              </a:spcAft>
            </a:pPr>
            <a:r>
              <a:rPr lang="en-US" sz="1600" b="1" dirty="0" smtClean="0">
                <a:solidFill>
                  <a:srgbClr val="000000"/>
                </a:solidFill>
                <a:latin typeface="+mj-lt"/>
              </a:rPr>
              <a:t>B) Investment subsidy </a:t>
            </a:r>
          </a:p>
          <a:p>
            <a:pPr marL="285750" indent="-285750" algn="just">
              <a:spcAft>
                <a:spcPts val="600"/>
              </a:spcAft>
              <a:buFont typeface="Arial" panose="020B0604020202020204" pitchFamily="34" charset="0"/>
              <a:buChar char="•"/>
            </a:pPr>
            <a:r>
              <a:rPr lang="en-US" sz="1600" dirty="0" smtClean="0">
                <a:solidFill>
                  <a:srgbClr val="000000"/>
                </a:solidFill>
                <a:latin typeface="+mj-lt"/>
              </a:rPr>
              <a:t>20 </a:t>
            </a:r>
            <a:r>
              <a:rPr lang="en-US" sz="1600" dirty="0">
                <a:solidFill>
                  <a:srgbClr val="000000"/>
                </a:solidFill>
                <a:latin typeface="+mj-lt"/>
              </a:rPr>
              <a:t>percent of Fixed Capital Investment (FCI) up to INR 20 Cr. for Electronics industries. </a:t>
            </a:r>
            <a:endParaRPr lang="en-US" sz="1600" dirty="0" smtClean="0">
              <a:solidFill>
                <a:srgbClr val="000000"/>
              </a:solidFill>
              <a:latin typeface="+mj-lt"/>
            </a:endParaRPr>
          </a:p>
          <a:p>
            <a:pPr marL="285750" indent="-285750" algn="just">
              <a:spcAft>
                <a:spcPts val="600"/>
              </a:spcAft>
              <a:buFont typeface="Arial" panose="020B0604020202020204" pitchFamily="34" charset="0"/>
              <a:buChar char="•"/>
            </a:pPr>
            <a:r>
              <a:rPr lang="en-US" sz="1600" dirty="0" smtClean="0">
                <a:latin typeface="+mj-lt"/>
              </a:rPr>
              <a:t>25 </a:t>
            </a:r>
            <a:r>
              <a:rPr lang="en-US" sz="1600" dirty="0">
                <a:latin typeface="+mj-lt"/>
              </a:rPr>
              <a:t>percent of Fixed Capital Investment (FCI) up to INR 25 Cr. for Electronics industries categorized as SC/ ST/ BC/ Women </a:t>
            </a:r>
            <a:r>
              <a:rPr lang="en-US" sz="1600" dirty="0" smtClean="0">
                <a:latin typeface="+mj-lt"/>
              </a:rPr>
              <a:t>enterprises </a:t>
            </a:r>
            <a:endParaRPr lang="en-US" sz="1600" dirty="0">
              <a:latin typeface="+mj-lt"/>
            </a:endParaRPr>
          </a:p>
          <a:p>
            <a:pPr algn="just">
              <a:spcAft>
                <a:spcPts val="600"/>
              </a:spcAft>
            </a:pPr>
            <a:r>
              <a:rPr lang="en-US" sz="1600" b="1" dirty="0" smtClean="0">
                <a:latin typeface="+mj-lt"/>
              </a:rPr>
              <a:t>C) SGST </a:t>
            </a:r>
            <a:r>
              <a:rPr lang="en-US" sz="1600" b="1" dirty="0">
                <a:latin typeface="+mj-lt"/>
              </a:rPr>
              <a:t>reimbursement </a:t>
            </a:r>
            <a:r>
              <a:rPr lang="en-US" sz="1600" b="1" dirty="0" smtClean="0">
                <a:latin typeface="+mj-lt"/>
              </a:rPr>
              <a:t> </a:t>
            </a:r>
          </a:p>
          <a:p>
            <a:pPr marL="285750" indent="-285750" algn="just">
              <a:spcAft>
                <a:spcPts val="600"/>
              </a:spcAft>
              <a:buFont typeface="Arial" panose="020B0604020202020204" pitchFamily="34" charset="0"/>
              <a:buChar char="•"/>
            </a:pPr>
            <a:r>
              <a:rPr lang="en-US" sz="1600" dirty="0" smtClean="0">
                <a:latin typeface="+mj-lt"/>
              </a:rPr>
              <a:t>100 </a:t>
            </a:r>
            <a:r>
              <a:rPr lang="en-US" sz="1600" dirty="0">
                <a:latin typeface="+mj-lt"/>
              </a:rPr>
              <a:t>percent net SGST reimbursement for a period of 8 years. </a:t>
            </a:r>
          </a:p>
          <a:p>
            <a:pPr>
              <a:spcAft>
                <a:spcPts val="600"/>
              </a:spcAft>
            </a:pPr>
            <a:r>
              <a:rPr lang="en-US" sz="1600" b="1" dirty="0" smtClean="0">
                <a:latin typeface="+mj-lt"/>
              </a:rPr>
              <a:t>D) Power tariff  </a:t>
            </a:r>
            <a:r>
              <a:rPr lang="en-US" b="1" dirty="0" smtClean="0">
                <a:solidFill>
                  <a:schemeClr val="accent1"/>
                </a:solidFill>
              </a:rPr>
              <a:t>(Zone A)</a:t>
            </a:r>
            <a:r>
              <a:rPr lang="en-US" sz="1600" b="1" dirty="0" smtClean="0">
                <a:solidFill>
                  <a:schemeClr val="accent1"/>
                </a:solidFill>
              </a:rPr>
              <a:t> </a:t>
            </a:r>
            <a:r>
              <a:rPr lang="en-US" sz="1600" dirty="0">
                <a:latin typeface="+mj-lt"/>
              </a:rPr>
              <a:t>:-</a:t>
            </a:r>
            <a:r>
              <a:rPr lang="en-US" sz="1600" b="1" dirty="0">
                <a:latin typeface="+mj-lt"/>
              </a:rPr>
              <a:t>  is defined as </a:t>
            </a:r>
            <a:r>
              <a:rPr lang="en-IN" sz="1600" b="1" dirty="0">
                <a:latin typeface="+mj-lt"/>
              </a:rPr>
              <a:t>brownfield electronic manufacturing clusters </a:t>
            </a:r>
            <a:r>
              <a:rPr lang="en-IN" sz="1600" b="1" dirty="0" smtClean="0">
                <a:latin typeface="+mj-lt"/>
              </a:rPr>
              <a:t>developed </a:t>
            </a:r>
            <a:r>
              <a:rPr lang="en-IN" sz="1600" b="1" dirty="0">
                <a:latin typeface="+mj-lt"/>
              </a:rPr>
              <a:t>by the </a:t>
            </a:r>
            <a:r>
              <a:rPr lang="en-US" sz="1600" b="1" dirty="0" smtClean="0">
                <a:latin typeface="+mj-lt"/>
              </a:rPr>
              <a:t>Government </a:t>
            </a:r>
            <a:r>
              <a:rPr lang="en-US" sz="1600" b="1" dirty="0">
                <a:latin typeface="+mj-lt"/>
              </a:rPr>
              <a:t>of Andhra Pradesh or it’s agencies </a:t>
            </a:r>
            <a:endParaRPr lang="en-US" sz="1600" b="1" dirty="0" smtClean="0">
              <a:latin typeface="+mj-lt"/>
            </a:endParaRPr>
          </a:p>
          <a:p>
            <a:pPr marL="285750" indent="-285750">
              <a:spcAft>
                <a:spcPts val="600"/>
              </a:spcAft>
              <a:buFont typeface="Arial" panose="020B0604020202020204" pitchFamily="34" charset="0"/>
              <a:buChar char="•"/>
            </a:pPr>
            <a:r>
              <a:rPr lang="en-US" sz="1600" dirty="0" smtClean="0">
                <a:latin typeface="+mj-lt"/>
              </a:rPr>
              <a:t>24x7 </a:t>
            </a:r>
            <a:r>
              <a:rPr lang="en-US" sz="1600" dirty="0">
                <a:latin typeface="+mj-lt"/>
              </a:rPr>
              <a:t>uninterrupted power </a:t>
            </a:r>
            <a:r>
              <a:rPr lang="en-US" sz="1600" dirty="0" smtClean="0">
                <a:latin typeface="+mj-lt"/>
              </a:rPr>
              <a:t>supply</a:t>
            </a:r>
            <a:endParaRPr lang="en-US" sz="1600" dirty="0">
              <a:latin typeface="+mj-lt"/>
            </a:endParaRPr>
          </a:p>
          <a:p>
            <a:pPr marL="285750" indent="-285750" algn="just">
              <a:buFont typeface="Arial" panose="020B0604020202020204" pitchFamily="34" charset="0"/>
              <a:buChar char="•"/>
            </a:pPr>
            <a:r>
              <a:rPr lang="en-US" sz="1600" dirty="0" smtClean="0">
                <a:latin typeface="+mj-lt"/>
              </a:rPr>
              <a:t>Fixed </a:t>
            </a:r>
            <a:r>
              <a:rPr lang="en-US" sz="1600" dirty="0">
                <a:latin typeface="+mj-lt"/>
              </a:rPr>
              <a:t>power cost reimbursement of INR 1.00 per unit for a period of 5 years from the date of commencement of commercial </a:t>
            </a:r>
            <a:r>
              <a:rPr lang="en-US" sz="1600" dirty="0" smtClean="0">
                <a:latin typeface="+mj-lt"/>
              </a:rPr>
              <a:t>production </a:t>
            </a:r>
            <a:endParaRPr lang="en-US" sz="1600" dirty="0">
              <a:latin typeface="+mj-lt"/>
            </a:endParaRPr>
          </a:p>
        </p:txBody>
      </p:sp>
      <p:sp>
        <p:nvSpPr>
          <p:cNvPr id="4" name="Rectangle 3"/>
          <p:cNvSpPr/>
          <p:nvPr/>
        </p:nvSpPr>
        <p:spPr>
          <a:xfrm>
            <a:off x="10876843" y="5879542"/>
            <a:ext cx="753220" cy="369332"/>
          </a:xfrm>
          <a:prstGeom prst="rect">
            <a:avLst/>
          </a:prstGeom>
        </p:spPr>
        <p:txBody>
          <a:bodyPr wrap="none">
            <a:spAutoFit/>
          </a:bodyPr>
          <a:lstStyle/>
          <a:p>
            <a:r>
              <a:rPr lang="en-IN" b="1" dirty="0" smtClean="0"/>
              <a:t>Cont..</a:t>
            </a:r>
            <a:endParaRPr lang="en-IN" dirty="0"/>
          </a:p>
        </p:txBody>
      </p:sp>
      <p:sp>
        <p:nvSpPr>
          <p:cNvPr id="5" name="TextBox 4"/>
          <p:cNvSpPr txBox="1"/>
          <p:nvPr/>
        </p:nvSpPr>
        <p:spPr>
          <a:xfrm>
            <a:off x="1787518" y="854289"/>
            <a:ext cx="8279297" cy="430887"/>
          </a:xfrm>
          <a:prstGeom prst="rect">
            <a:avLst/>
          </a:prstGeom>
          <a:noFill/>
        </p:spPr>
        <p:txBody>
          <a:bodyPr wrap="square" rtlCol="0">
            <a:spAutoFit/>
          </a:bodyPr>
          <a:lstStyle/>
          <a:p>
            <a:pPr algn="ctr"/>
            <a:r>
              <a:rPr lang="en-IN" sz="2200" b="1" dirty="0" smtClean="0">
                <a:solidFill>
                  <a:schemeClr val="accent1"/>
                </a:solidFill>
                <a:hlinkClick r:id="rId2" action="ppaction://hlinkfile"/>
              </a:rPr>
              <a:t>AP ELECTRONICS POLICY 2021-24</a:t>
            </a:r>
            <a:endParaRPr lang="en-IN" sz="2200" b="1" dirty="0">
              <a:solidFill>
                <a:schemeClr val="accent1"/>
              </a:solidFill>
            </a:endParaRPr>
          </a:p>
        </p:txBody>
      </p:sp>
    </p:spTree>
    <p:extLst>
      <p:ext uri="{BB962C8B-B14F-4D97-AF65-F5344CB8AC3E}">
        <p14:creationId xmlns:p14="http://schemas.microsoft.com/office/powerpoint/2010/main" val="2007875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14"/>
          <p:cNvSpPr txBox="1">
            <a:spLocks/>
          </p:cNvSpPr>
          <p:nvPr/>
        </p:nvSpPr>
        <p:spPr bwMode="auto">
          <a:xfrm>
            <a:off x="4486275" y="4757739"/>
            <a:ext cx="2895600" cy="274637"/>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bodyPr>
          <a:lstStyle/>
          <a:p>
            <a:pPr algn="ctr" fontAlgn="base">
              <a:spcBef>
                <a:spcPct val="0"/>
              </a:spcBef>
              <a:spcAft>
                <a:spcPct val="0"/>
              </a:spcAft>
              <a:buClr>
                <a:srgbClr val="000000"/>
              </a:buClr>
              <a:buSzPts val="1400"/>
              <a:defRPr/>
            </a:pPr>
            <a:endParaRPr lang="en-US" sz="1400" b="1" i="1" dirty="0">
              <a:solidFill>
                <a:srgbClr val="0070C0"/>
              </a:solidFill>
              <a:latin typeface="Overlock" charset="0"/>
              <a:cs typeface="Calibri" pitchFamily="34" charset="0"/>
              <a:sym typeface="Calibri" pitchFamily="34" charset="0"/>
            </a:endParaRPr>
          </a:p>
        </p:txBody>
      </p:sp>
      <p:sp>
        <p:nvSpPr>
          <p:cNvPr id="16" name="TextBox 15"/>
          <p:cNvSpPr txBox="1"/>
          <p:nvPr/>
        </p:nvSpPr>
        <p:spPr>
          <a:xfrm>
            <a:off x="2349062" y="1367512"/>
            <a:ext cx="7918887" cy="369332"/>
          </a:xfrm>
          <a:prstGeom prst="rect">
            <a:avLst/>
          </a:prstGeom>
          <a:noFill/>
        </p:spPr>
        <p:txBody>
          <a:bodyPr wrap="square" rtlCol="0">
            <a:spAutoFit/>
          </a:bodyPr>
          <a:lstStyle/>
          <a:p>
            <a:pPr algn="ctr"/>
            <a:r>
              <a:rPr lang="en-IN" b="1" dirty="0">
                <a:solidFill>
                  <a:schemeClr val="accent1"/>
                </a:solidFill>
              </a:rPr>
              <a:t> </a:t>
            </a:r>
            <a:r>
              <a:rPr lang="en-US" b="1" dirty="0">
                <a:solidFill>
                  <a:schemeClr val="accent1"/>
                </a:solidFill>
              </a:rPr>
              <a:t>Fiscal Incentives under the Policy (For Zone A and Zone B) </a:t>
            </a:r>
            <a:endParaRPr lang="en-IN" b="1" dirty="0">
              <a:solidFill>
                <a:schemeClr val="accent1"/>
              </a:solidFill>
            </a:endParaRPr>
          </a:p>
        </p:txBody>
      </p:sp>
      <p:sp>
        <p:nvSpPr>
          <p:cNvPr id="2" name="Rectangle 1"/>
          <p:cNvSpPr/>
          <p:nvPr/>
        </p:nvSpPr>
        <p:spPr>
          <a:xfrm>
            <a:off x="949734" y="1840941"/>
            <a:ext cx="10121079" cy="4108817"/>
          </a:xfrm>
          <a:prstGeom prst="rect">
            <a:avLst/>
          </a:prstGeom>
        </p:spPr>
        <p:txBody>
          <a:bodyPr wrap="square">
            <a:spAutoFit/>
          </a:bodyPr>
          <a:lstStyle/>
          <a:p>
            <a:r>
              <a:rPr lang="en-US" sz="1600" b="1" dirty="0">
                <a:solidFill>
                  <a:schemeClr val="accent1"/>
                </a:solidFill>
              </a:rPr>
              <a:t>Additional </a:t>
            </a:r>
            <a:r>
              <a:rPr lang="en-US" sz="1600" b="1" dirty="0" smtClean="0">
                <a:solidFill>
                  <a:schemeClr val="accent1"/>
                </a:solidFill>
              </a:rPr>
              <a:t>incentives</a:t>
            </a:r>
            <a:r>
              <a:rPr lang="en-US" sz="1600" b="1" dirty="0">
                <a:solidFill>
                  <a:schemeClr val="accent1"/>
                </a:solidFill>
              </a:rPr>
              <a:t> in </a:t>
            </a:r>
            <a:r>
              <a:rPr lang="en-US" b="1" dirty="0">
                <a:solidFill>
                  <a:schemeClr val="accent1"/>
                </a:solidFill>
              </a:rPr>
              <a:t>Zone B</a:t>
            </a:r>
            <a:r>
              <a:rPr lang="en-US" sz="1600" b="1" dirty="0" smtClean="0">
                <a:solidFill>
                  <a:schemeClr val="accent1"/>
                </a:solidFill>
              </a:rPr>
              <a:t>:-  </a:t>
            </a:r>
            <a:r>
              <a:rPr lang="en-US" sz="1600" b="1" dirty="0" smtClean="0">
                <a:latin typeface="+mj-lt"/>
              </a:rPr>
              <a:t>is </a:t>
            </a:r>
            <a:r>
              <a:rPr lang="en-US" sz="1600" b="1" dirty="0">
                <a:latin typeface="+mj-lt"/>
              </a:rPr>
              <a:t>defined as greenfield Electronics Manufacturing Clusters being developed by the </a:t>
            </a:r>
          </a:p>
          <a:p>
            <a:pPr>
              <a:spcAft>
                <a:spcPts val="600"/>
              </a:spcAft>
            </a:pPr>
            <a:r>
              <a:rPr lang="en-US" sz="1600" b="1" dirty="0">
                <a:latin typeface="+mj-lt"/>
              </a:rPr>
              <a:t>Government of Andhra Pradesh or it’s agencies</a:t>
            </a:r>
            <a:r>
              <a:rPr lang="en-US" sz="1600" dirty="0">
                <a:latin typeface="+mj-lt"/>
              </a:rPr>
              <a:t>. </a:t>
            </a:r>
          </a:p>
          <a:p>
            <a:pPr algn="just">
              <a:spcAft>
                <a:spcPts val="600"/>
              </a:spcAft>
            </a:pPr>
            <a:r>
              <a:rPr lang="en-US" sz="1600" dirty="0" smtClean="0">
                <a:latin typeface="+mj-lt"/>
              </a:rPr>
              <a:t>For </a:t>
            </a:r>
            <a:r>
              <a:rPr lang="en-US" sz="1600" dirty="0">
                <a:latin typeface="+mj-lt"/>
              </a:rPr>
              <a:t>firms setting up in Zone B, the below incentives will be provided additionally: </a:t>
            </a:r>
          </a:p>
          <a:p>
            <a:pPr algn="just">
              <a:spcAft>
                <a:spcPts val="600"/>
              </a:spcAft>
            </a:pPr>
            <a:r>
              <a:rPr lang="en-US" sz="1600" b="1" dirty="0" smtClean="0">
                <a:latin typeface="+mj-lt"/>
              </a:rPr>
              <a:t>A) Power </a:t>
            </a:r>
            <a:r>
              <a:rPr lang="en-US" sz="1600" b="1" dirty="0">
                <a:latin typeface="+mj-lt"/>
              </a:rPr>
              <a:t>tariff </a:t>
            </a:r>
            <a:r>
              <a:rPr lang="en-US" sz="1600" dirty="0" smtClean="0">
                <a:latin typeface="+mj-lt"/>
              </a:rPr>
              <a:t> </a:t>
            </a:r>
          </a:p>
          <a:p>
            <a:pPr marL="285750" indent="-285750" algn="just">
              <a:buFont typeface="Arial" panose="020B0604020202020204" pitchFamily="34" charset="0"/>
              <a:buChar char="•"/>
            </a:pPr>
            <a:r>
              <a:rPr lang="en-US" sz="1600" dirty="0" smtClean="0">
                <a:latin typeface="+mj-lt"/>
              </a:rPr>
              <a:t>24x7 </a:t>
            </a:r>
            <a:r>
              <a:rPr lang="en-US" sz="1600" dirty="0">
                <a:latin typeface="+mj-lt"/>
              </a:rPr>
              <a:t>uninterrupted power supply </a:t>
            </a:r>
          </a:p>
          <a:p>
            <a:pPr marL="285750" indent="-285750" algn="just">
              <a:spcAft>
                <a:spcPts val="600"/>
              </a:spcAft>
              <a:buFont typeface="Arial" panose="020B0604020202020204" pitchFamily="34" charset="0"/>
              <a:buChar char="•"/>
            </a:pPr>
            <a:r>
              <a:rPr lang="en-US" sz="1600" dirty="0" smtClean="0">
                <a:latin typeface="+mj-lt"/>
              </a:rPr>
              <a:t>The </a:t>
            </a:r>
            <a:r>
              <a:rPr lang="en-US" sz="1600" dirty="0">
                <a:latin typeface="+mj-lt"/>
              </a:rPr>
              <a:t>power tariff shall be invoiced at competitive rates of INR 4.50 per unit. </a:t>
            </a:r>
          </a:p>
          <a:p>
            <a:pPr algn="just">
              <a:spcAft>
                <a:spcPts val="600"/>
              </a:spcAft>
            </a:pPr>
            <a:r>
              <a:rPr lang="en-US" sz="1600" b="1" dirty="0" smtClean="0">
                <a:latin typeface="+mj-lt"/>
              </a:rPr>
              <a:t>B) Logistics </a:t>
            </a:r>
            <a:r>
              <a:rPr lang="en-US" sz="1600" b="1" dirty="0">
                <a:latin typeface="+mj-lt"/>
              </a:rPr>
              <a:t>subsidy </a:t>
            </a:r>
            <a:endParaRPr lang="en-US" sz="1600" dirty="0">
              <a:latin typeface="+mj-lt"/>
            </a:endParaRPr>
          </a:p>
          <a:p>
            <a:pPr marL="285750" indent="-285750" algn="just">
              <a:buFont typeface="Arial" panose="020B0604020202020204" pitchFamily="34" charset="0"/>
              <a:buChar char="•"/>
            </a:pPr>
            <a:r>
              <a:rPr lang="en-US" sz="1600" dirty="0" smtClean="0">
                <a:latin typeface="+mj-lt"/>
              </a:rPr>
              <a:t>Reimbursement </a:t>
            </a:r>
            <a:r>
              <a:rPr lang="en-US" sz="1600" dirty="0">
                <a:latin typeface="+mj-lt"/>
              </a:rPr>
              <a:t>of 25 percent of cost incurred on domestic transport up to a sum of INR 50 lakh </a:t>
            </a:r>
            <a:r>
              <a:rPr lang="en-US" sz="1600" dirty="0" smtClean="0">
                <a:latin typeface="+mj-lt"/>
              </a:rPr>
              <a:t>p/a for </a:t>
            </a:r>
            <a:r>
              <a:rPr lang="en-US" sz="1600" dirty="0">
                <a:latin typeface="+mj-lt"/>
              </a:rPr>
              <a:t>5 years. </a:t>
            </a:r>
          </a:p>
          <a:p>
            <a:pPr marL="285750" indent="-285750" algn="just">
              <a:spcAft>
                <a:spcPts val="600"/>
              </a:spcAft>
              <a:buFont typeface="Arial" panose="020B0604020202020204" pitchFamily="34" charset="0"/>
              <a:buChar char="•"/>
            </a:pPr>
            <a:r>
              <a:rPr lang="en-US" sz="1600" dirty="0" smtClean="0">
                <a:latin typeface="+mj-lt"/>
              </a:rPr>
              <a:t>Given </a:t>
            </a:r>
            <a:r>
              <a:rPr lang="en-US" sz="1600" dirty="0">
                <a:latin typeface="+mj-lt"/>
              </a:rPr>
              <a:t>increased interest by global Electronics industry firms in relocating their existing plants to India, as a special consideration, a reimbursement of 50 percent of cost incurred on import of manufacturing equipment, up to a sum of INR 2 Cr. shall be offered. </a:t>
            </a:r>
          </a:p>
          <a:p>
            <a:pPr algn="just">
              <a:spcAft>
                <a:spcPts val="600"/>
              </a:spcAft>
            </a:pPr>
            <a:r>
              <a:rPr lang="en-US" sz="1600" b="1" dirty="0" smtClean="0">
                <a:latin typeface="+mj-lt"/>
              </a:rPr>
              <a:t>C) Interest </a:t>
            </a:r>
            <a:r>
              <a:rPr lang="en-US" sz="1600" b="1" dirty="0">
                <a:latin typeface="+mj-lt"/>
              </a:rPr>
              <a:t>subsidy</a:t>
            </a:r>
          </a:p>
          <a:p>
            <a:pPr marL="285750" indent="-285750" algn="just">
              <a:buFont typeface="Arial" panose="020B0604020202020204" pitchFamily="34" charset="0"/>
              <a:buChar char="•"/>
            </a:pPr>
            <a:r>
              <a:rPr lang="en-US" sz="1600" dirty="0" smtClean="0">
                <a:latin typeface="+mj-lt"/>
              </a:rPr>
              <a:t>To </a:t>
            </a:r>
            <a:r>
              <a:rPr lang="en-US" sz="1600" dirty="0">
                <a:latin typeface="+mj-lt"/>
              </a:rPr>
              <a:t>provide interest subsidy on term loan @ 5 percent up to INR 1.50 Cr. per year for a period of 5 years. </a:t>
            </a:r>
            <a:endParaRPr lang="en-US" sz="1600" dirty="0" smtClean="0">
              <a:latin typeface="+mj-lt"/>
            </a:endParaRPr>
          </a:p>
          <a:p>
            <a:pPr algn="just"/>
            <a:endParaRPr lang="en-US" sz="1600" dirty="0">
              <a:latin typeface="+mj-lt"/>
            </a:endParaRPr>
          </a:p>
        </p:txBody>
      </p:sp>
      <p:sp>
        <p:nvSpPr>
          <p:cNvPr id="3" name="TextBox 2"/>
          <p:cNvSpPr txBox="1"/>
          <p:nvPr/>
        </p:nvSpPr>
        <p:spPr>
          <a:xfrm>
            <a:off x="1752600" y="911658"/>
            <a:ext cx="8515349" cy="430887"/>
          </a:xfrm>
          <a:prstGeom prst="rect">
            <a:avLst/>
          </a:prstGeom>
          <a:noFill/>
        </p:spPr>
        <p:txBody>
          <a:bodyPr wrap="square" rtlCol="0">
            <a:spAutoFit/>
          </a:bodyPr>
          <a:lstStyle/>
          <a:p>
            <a:pPr algn="ctr"/>
            <a:r>
              <a:rPr lang="en-IN" b="1" dirty="0"/>
              <a:t>   </a:t>
            </a:r>
            <a:r>
              <a:rPr lang="en-IN" sz="2200" b="1" dirty="0">
                <a:solidFill>
                  <a:schemeClr val="accent1"/>
                </a:solidFill>
                <a:hlinkClick r:id="rId2" action="ppaction://hlinkfile"/>
              </a:rPr>
              <a:t>AP ELECTRONICS POLICY 2021-24</a:t>
            </a:r>
            <a:endParaRPr lang="en-IN" sz="2200" b="1" dirty="0">
              <a:solidFill>
                <a:schemeClr val="accent1"/>
              </a:solidFill>
            </a:endParaRPr>
          </a:p>
        </p:txBody>
      </p:sp>
      <p:sp>
        <p:nvSpPr>
          <p:cNvPr id="5" name="Rectangle 4"/>
          <p:cNvSpPr/>
          <p:nvPr/>
        </p:nvSpPr>
        <p:spPr>
          <a:xfrm>
            <a:off x="10879002" y="5872803"/>
            <a:ext cx="753220" cy="369332"/>
          </a:xfrm>
          <a:prstGeom prst="rect">
            <a:avLst/>
          </a:prstGeom>
        </p:spPr>
        <p:txBody>
          <a:bodyPr wrap="none">
            <a:spAutoFit/>
          </a:bodyPr>
          <a:lstStyle/>
          <a:p>
            <a:r>
              <a:rPr lang="en-IN" b="1" dirty="0"/>
              <a:t>Cont..</a:t>
            </a:r>
            <a:endParaRPr lang="en-IN" dirty="0"/>
          </a:p>
        </p:txBody>
      </p:sp>
    </p:spTree>
    <p:extLst>
      <p:ext uri="{BB962C8B-B14F-4D97-AF65-F5344CB8AC3E}">
        <p14:creationId xmlns:p14="http://schemas.microsoft.com/office/powerpoint/2010/main" val="2878622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5580" y="1345520"/>
            <a:ext cx="10260676" cy="4647426"/>
          </a:xfrm>
          <a:prstGeom prst="rect">
            <a:avLst/>
          </a:prstGeom>
        </p:spPr>
        <p:txBody>
          <a:bodyPr wrap="square">
            <a:spAutoFit/>
          </a:bodyPr>
          <a:lstStyle/>
          <a:p>
            <a:pPr algn="just">
              <a:spcAft>
                <a:spcPts val="600"/>
              </a:spcAft>
            </a:pPr>
            <a:r>
              <a:rPr lang="en-US" sz="1400" dirty="0" smtClean="0">
                <a:solidFill>
                  <a:srgbClr val="000000"/>
                </a:solidFill>
                <a:latin typeface="+mj-lt"/>
              </a:rPr>
              <a:t>The </a:t>
            </a:r>
            <a:r>
              <a:rPr lang="en-US" sz="1400" dirty="0">
                <a:solidFill>
                  <a:srgbClr val="000000"/>
                </a:solidFill>
                <a:latin typeface="+mj-lt"/>
              </a:rPr>
              <a:t>Electronics industries setting up operations in Zone B in the state as defined and qualifying for the PLI scheme as per its eligibility threshold criteria, may opt for incentives under the scheme. </a:t>
            </a:r>
            <a:endParaRPr lang="en-US" sz="1400" dirty="0" smtClean="0">
              <a:solidFill>
                <a:srgbClr val="000000"/>
              </a:solidFill>
              <a:latin typeface="+mj-lt"/>
            </a:endParaRPr>
          </a:p>
          <a:p>
            <a:pPr algn="just">
              <a:spcAft>
                <a:spcPts val="600"/>
              </a:spcAft>
            </a:pPr>
            <a:r>
              <a:rPr lang="en-IN" sz="1400" b="1" dirty="0" smtClean="0">
                <a:solidFill>
                  <a:srgbClr val="000000"/>
                </a:solidFill>
                <a:latin typeface="+mj-lt"/>
              </a:rPr>
              <a:t>a)  Eligibility </a:t>
            </a:r>
            <a:r>
              <a:rPr lang="en-IN" sz="1400" b="1" dirty="0">
                <a:solidFill>
                  <a:srgbClr val="000000"/>
                </a:solidFill>
                <a:latin typeface="+mj-lt"/>
              </a:rPr>
              <a:t>threshold criteria </a:t>
            </a:r>
            <a:r>
              <a:rPr lang="en-IN" sz="1400" b="1" dirty="0" smtClean="0">
                <a:solidFill>
                  <a:srgbClr val="000000"/>
                </a:solidFill>
                <a:latin typeface="+mj-lt"/>
              </a:rPr>
              <a:t>- </a:t>
            </a:r>
            <a:r>
              <a:rPr lang="en-US" sz="1400" dirty="0" smtClean="0">
                <a:solidFill>
                  <a:srgbClr val="000000"/>
                </a:solidFill>
                <a:latin typeface="+mj-lt"/>
              </a:rPr>
              <a:t>Companies </a:t>
            </a:r>
            <a:r>
              <a:rPr lang="en-US" sz="1400" dirty="0">
                <a:solidFill>
                  <a:srgbClr val="000000"/>
                </a:solidFill>
                <a:latin typeface="+mj-lt"/>
              </a:rPr>
              <a:t>investing at least INR 100 Cr. or employment of 1,000 after date of notification of the policy shall be eligible for incentives under the scheme. Further, the list of specified items eligible for the scheme shall be listed in the operating guidelines to be released separately. </a:t>
            </a:r>
            <a:endParaRPr lang="en-US" sz="1400" dirty="0" smtClean="0">
              <a:solidFill>
                <a:srgbClr val="000000"/>
              </a:solidFill>
              <a:latin typeface="+mj-lt"/>
            </a:endParaRPr>
          </a:p>
          <a:p>
            <a:pPr algn="just">
              <a:spcAft>
                <a:spcPts val="600"/>
              </a:spcAft>
            </a:pPr>
            <a:r>
              <a:rPr lang="en-IN" sz="1400" b="1" dirty="0" smtClean="0">
                <a:solidFill>
                  <a:srgbClr val="000000"/>
                </a:solidFill>
                <a:latin typeface="+mj-lt"/>
              </a:rPr>
              <a:t>b) Financial incentive - </a:t>
            </a:r>
            <a:r>
              <a:rPr lang="en-US" sz="1400" dirty="0" smtClean="0">
                <a:solidFill>
                  <a:srgbClr val="000000"/>
                </a:solidFill>
                <a:latin typeface="+mj-lt"/>
              </a:rPr>
              <a:t>The </a:t>
            </a:r>
            <a:r>
              <a:rPr lang="en-US" sz="1400" dirty="0">
                <a:solidFill>
                  <a:srgbClr val="000000"/>
                </a:solidFill>
                <a:latin typeface="+mj-lt"/>
              </a:rPr>
              <a:t>scheme shall extend an incentive of up to 5 percent on annual incremental sales (over base year) of goods manufactured in Andhra Pradesh and covered under target segments, to eligible companies, for a period of 10 years subsequent to the base year. Only the FCI invested after </a:t>
            </a:r>
            <a:r>
              <a:rPr lang="en-US" sz="1400" dirty="0" smtClean="0">
                <a:latin typeface="+mj-lt"/>
              </a:rPr>
              <a:t>date </a:t>
            </a:r>
            <a:r>
              <a:rPr lang="en-US" sz="1400" dirty="0">
                <a:latin typeface="+mj-lt"/>
              </a:rPr>
              <a:t>of notification of the policy </a:t>
            </a:r>
            <a:r>
              <a:rPr lang="en-US" sz="1400" dirty="0" smtClean="0">
                <a:latin typeface="+mj-lt"/>
              </a:rPr>
              <a:t>(i.e.) validity </a:t>
            </a:r>
            <a:r>
              <a:rPr lang="en-US" sz="1400" dirty="0">
                <a:latin typeface="+mj-lt"/>
              </a:rPr>
              <a:t>from 1st April 2021 until 31st March </a:t>
            </a:r>
            <a:r>
              <a:rPr lang="en-US" sz="1400" dirty="0" smtClean="0">
                <a:latin typeface="+mj-lt"/>
              </a:rPr>
              <a:t>2024. </a:t>
            </a:r>
          </a:p>
          <a:p>
            <a:pPr algn="just">
              <a:spcAft>
                <a:spcPts val="600"/>
              </a:spcAft>
            </a:pPr>
            <a:r>
              <a:rPr lang="en-IN" sz="1600" b="1" dirty="0" smtClean="0">
                <a:solidFill>
                  <a:schemeClr val="accent1"/>
                </a:solidFill>
              </a:rPr>
              <a:t>Customized </a:t>
            </a:r>
            <a:r>
              <a:rPr lang="en-IN" sz="1600" b="1" dirty="0">
                <a:solidFill>
                  <a:schemeClr val="accent1"/>
                </a:solidFill>
              </a:rPr>
              <a:t>incentive </a:t>
            </a:r>
            <a:r>
              <a:rPr lang="en-IN" sz="1600" b="1" dirty="0" smtClean="0">
                <a:solidFill>
                  <a:schemeClr val="accent1"/>
                </a:solidFill>
              </a:rPr>
              <a:t>package</a:t>
            </a:r>
            <a:endParaRPr lang="en-IN" sz="1600" b="1" dirty="0">
              <a:solidFill>
                <a:schemeClr val="accent1"/>
              </a:solidFill>
            </a:endParaRPr>
          </a:p>
          <a:p>
            <a:pPr algn="just">
              <a:spcAft>
                <a:spcPts val="600"/>
              </a:spcAft>
            </a:pPr>
            <a:r>
              <a:rPr lang="en-US" sz="1400" dirty="0">
                <a:solidFill>
                  <a:srgbClr val="000000"/>
                </a:solidFill>
                <a:latin typeface="+mj-lt"/>
              </a:rPr>
              <a:t>The companies which are approved under the customized package of incentives shall be eligible to claim only such approved incentives. </a:t>
            </a:r>
            <a:r>
              <a:rPr lang="en-US" sz="1400" dirty="0" smtClean="0">
                <a:solidFill>
                  <a:srgbClr val="000000"/>
                </a:solidFill>
                <a:latin typeface="+mj-lt"/>
              </a:rPr>
              <a:t>           In </a:t>
            </a:r>
            <a:r>
              <a:rPr lang="en-US" sz="1400" dirty="0">
                <a:solidFill>
                  <a:srgbClr val="000000"/>
                </a:solidFill>
                <a:latin typeface="+mj-lt"/>
              </a:rPr>
              <a:t>order to be eligible under this package, the Electronics manufacturing unit/ company has to generate an employment of more than 4,000 people or invest INR 500 Cr. or above in the state. </a:t>
            </a:r>
          </a:p>
          <a:p>
            <a:pPr algn="just">
              <a:spcAft>
                <a:spcPts val="600"/>
              </a:spcAft>
            </a:pPr>
            <a:r>
              <a:rPr lang="en-US" sz="1400" b="1" dirty="0">
                <a:solidFill>
                  <a:srgbClr val="000000"/>
                </a:solidFill>
                <a:latin typeface="+mj-lt"/>
              </a:rPr>
              <a:t>i</a:t>
            </a:r>
            <a:r>
              <a:rPr lang="en-US" sz="1400" b="1" dirty="0" smtClean="0">
                <a:solidFill>
                  <a:srgbClr val="000000"/>
                </a:solidFill>
                <a:latin typeface="+mj-lt"/>
              </a:rPr>
              <a:t>)  Special </a:t>
            </a:r>
            <a:r>
              <a:rPr lang="en-US" sz="1400" b="1" dirty="0">
                <a:solidFill>
                  <a:srgbClr val="000000"/>
                </a:solidFill>
                <a:latin typeface="+mj-lt"/>
              </a:rPr>
              <a:t>incentive package for Semiconductor and LCD fabs </a:t>
            </a:r>
            <a:endParaRPr lang="en-US" sz="1400" b="1" dirty="0" smtClean="0">
              <a:solidFill>
                <a:srgbClr val="000000"/>
              </a:solidFill>
              <a:latin typeface="+mj-lt"/>
            </a:endParaRPr>
          </a:p>
          <a:p>
            <a:pPr algn="just">
              <a:spcAft>
                <a:spcPts val="600"/>
              </a:spcAft>
            </a:pPr>
            <a:r>
              <a:rPr lang="en-US" sz="1400" dirty="0" smtClean="0">
                <a:solidFill>
                  <a:srgbClr val="000000"/>
                </a:solidFill>
                <a:latin typeface="+mj-lt"/>
              </a:rPr>
              <a:t>The </a:t>
            </a:r>
            <a:r>
              <a:rPr lang="en-US" sz="1400" dirty="0">
                <a:solidFill>
                  <a:srgbClr val="000000"/>
                </a:solidFill>
                <a:latin typeface="+mj-lt"/>
              </a:rPr>
              <a:t>Government of Andhra Pradesh will work with large investors with an investment over INR 7,500 Cr. (USD 1 Billion) to create a global fab manufacturing destination. The government will make efforts to not only fast track such investment proposals through a special committee setup but also ensure that these investors are ensured infrastructure and skilled manpower in a rapid </a:t>
            </a:r>
            <a:r>
              <a:rPr lang="en-US" sz="1400" dirty="0" smtClean="0">
                <a:solidFill>
                  <a:srgbClr val="000000"/>
                </a:solidFill>
                <a:latin typeface="+mj-lt"/>
              </a:rPr>
              <a:t>manner.</a:t>
            </a:r>
          </a:p>
          <a:p>
            <a:pPr algn="just">
              <a:spcAft>
                <a:spcPts val="600"/>
              </a:spcAft>
            </a:pPr>
            <a:r>
              <a:rPr lang="en-US" sz="1400" b="1" dirty="0" smtClean="0">
                <a:latin typeface="+mj-lt"/>
              </a:rPr>
              <a:t>ii)  </a:t>
            </a:r>
            <a:r>
              <a:rPr lang="en-US" sz="1400" b="1" dirty="0" smtClean="0">
                <a:solidFill>
                  <a:srgbClr val="000000"/>
                </a:solidFill>
                <a:latin typeface="+mj-lt"/>
              </a:rPr>
              <a:t>Encouraging State manufacturing firms in AP Government projects </a:t>
            </a:r>
          </a:p>
          <a:p>
            <a:pPr algn="just">
              <a:spcAft>
                <a:spcPts val="600"/>
              </a:spcAft>
            </a:pPr>
            <a:r>
              <a:rPr lang="en-US" sz="1400" b="1" dirty="0" smtClean="0">
                <a:latin typeface="+mj-lt"/>
              </a:rPr>
              <a:t>iii)  </a:t>
            </a:r>
            <a:r>
              <a:rPr lang="en-IN" sz="1400" b="1" dirty="0" smtClean="0">
                <a:solidFill>
                  <a:srgbClr val="000000"/>
                </a:solidFill>
                <a:latin typeface="+mj-lt"/>
              </a:rPr>
              <a:t>Preferential Market Access given to </a:t>
            </a:r>
            <a:r>
              <a:rPr lang="en-US" sz="1400" b="1" dirty="0" smtClean="0">
                <a:solidFill>
                  <a:srgbClr val="000000"/>
                </a:solidFill>
                <a:latin typeface="+mj-lt"/>
              </a:rPr>
              <a:t>Electronics industry operating in Andhra Pradesh from the state Government time to time</a:t>
            </a:r>
            <a:endParaRPr lang="en-IN" sz="1400" b="1" dirty="0">
              <a:solidFill>
                <a:srgbClr val="000000"/>
              </a:solidFill>
              <a:latin typeface="+mj-lt"/>
            </a:endParaRPr>
          </a:p>
        </p:txBody>
      </p:sp>
      <p:sp>
        <p:nvSpPr>
          <p:cNvPr id="4" name="Rectangle 3"/>
          <p:cNvSpPr/>
          <p:nvPr/>
        </p:nvSpPr>
        <p:spPr>
          <a:xfrm>
            <a:off x="3112475" y="886394"/>
            <a:ext cx="5846885" cy="369332"/>
          </a:xfrm>
          <a:prstGeom prst="rect">
            <a:avLst/>
          </a:prstGeom>
        </p:spPr>
        <p:txBody>
          <a:bodyPr wrap="square">
            <a:spAutoFit/>
          </a:bodyPr>
          <a:lstStyle/>
          <a:p>
            <a:pPr algn="ctr"/>
            <a:r>
              <a:rPr lang="en-US" b="1" dirty="0">
                <a:solidFill>
                  <a:schemeClr val="accent1"/>
                </a:solidFill>
              </a:rPr>
              <a:t>Production Linked Incentive (PLI) Scheme </a:t>
            </a:r>
          </a:p>
        </p:txBody>
      </p:sp>
    </p:spTree>
    <p:extLst>
      <p:ext uri="{BB962C8B-B14F-4D97-AF65-F5344CB8AC3E}">
        <p14:creationId xmlns:p14="http://schemas.microsoft.com/office/powerpoint/2010/main" val="1275395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14"/>
          <p:cNvSpPr txBox="1">
            <a:spLocks/>
          </p:cNvSpPr>
          <p:nvPr/>
        </p:nvSpPr>
        <p:spPr bwMode="auto">
          <a:xfrm>
            <a:off x="4549014" y="4720766"/>
            <a:ext cx="2895600" cy="274637"/>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bodyPr>
          <a:lstStyle/>
          <a:p>
            <a:pPr algn="ctr" fontAlgn="base">
              <a:spcBef>
                <a:spcPct val="0"/>
              </a:spcBef>
              <a:spcAft>
                <a:spcPct val="0"/>
              </a:spcAft>
              <a:buClr>
                <a:srgbClr val="000000"/>
              </a:buClr>
              <a:buSzPts val="1400"/>
              <a:defRPr/>
            </a:pPr>
            <a:endParaRPr lang="en-US" sz="1400" b="1" i="1" dirty="0">
              <a:solidFill>
                <a:srgbClr val="0070C0"/>
              </a:solidFill>
              <a:latin typeface="Overlock" charset="0"/>
              <a:cs typeface="Calibri" pitchFamily="34" charset="0"/>
              <a:sym typeface="Calibri" pitchFamily="34" charset="0"/>
            </a:endParaRPr>
          </a:p>
        </p:txBody>
      </p:sp>
      <p:sp>
        <p:nvSpPr>
          <p:cNvPr id="3" name="TextBox 2"/>
          <p:cNvSpPr txBox="1"/>
          <p:nvPr/>
        </p:nvSpPr>
        <p:spPr>
          <a:xfrm>
            <a:off x="1674274" y="938610"/>
            <a:ext cx="8279297" cy="430887"/>
          </a:xfrm>
          <a:prstGeom prst="rect">
            <a:avLst/>
          </a:prstGeom>
          <a:noFill/>
        </p:spPr>
        <p:txBody>
          <a:bodyPr wrap="square" rtlCol="0">
            <a:spAutoFit/>
          </a:bodyPr>
          <a:lstStyle/>
          <a:p>
            <a:pPr algn="ctr"/>
            <a:r>
              <a:rPr lang="en-IN" sz="2200" b="1" dirty="0" smtClean="0">
                <a:solidFill>
                  <a:schemeClr val="accent1"/>
                </a:solidFill>
              </a:rPr>
              <a:t>AP IT/ITES POLICY 2021-24</a:t>
            </a:r>
            <a:endParaRPr lang="en-IN" sz="2200" b="1" dirty="0">
              <a:solidFill>
                <a:schemeClr val="accent1"/>
              </a:solidFill>
            </a:endParaRPr>
          </a:p>
        </p:txBody>
      </p:sp>
      <p:sp>
        <p:nvSpPr>
          <p:cNvPr id="14" name="Rectangle 13"/>
          <p:cNvSpPr/>
          <p:nvPr/>
        </p:nvSpPr>
        <p:spPr>
          <a:xfrm>
            <a:off x="10876843" y="5892246"/>
            <a:ext cx="753220" cy="369332"/>
          </a:xfrm>
          <a:prstGeom prst="rect">
            <a:avLst/>
          </a:prstGeom>
        </p:spPr>
        <p:txBody>
          <a:bodyPr wrap="none">
            <a:spAutoFit/>
          </a:bodyPr>
          <a:lstStyle/>
          <a:p>
            <a:r>
              <a:rPr lang="en-IN" b="1" dirty="0" smtClean="0"/>
              <a:t>Cont..</a:t>
            </a:r>
            <a:endParaRPr lang="en-IN" dirty="0"/>
          </a:p>
        </p:txBody>
      </p:sp>
      <p:sp>
        <p:nvSpPr>
          <p:cNvPr id="17" name="Rounded Rectangle 16"/>
          <p:cNvSpPr/>
          <p:nvPr/>
        </p:nvSpPr>
        <p:spPr>
          <a:xfrm rot="5400000">
            <a:off x="267469" y="2159585"/>
            <a:ext cx="2759577" cy="302082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vert270" rtlCol="0" anchor="ctr"/>
          <a:lstStyle/>
          <a:p>
            <a:r>
              <a:rPr lang="en-US" sz="1300" spc="300" dirty="0" smtClean="0">
                <a:latin typeface="+mj-lt"/>
              </a:rPr>
              <a:t>This </a:t>
            </a:r>
            <a:r>
              <a:rPr lang="en-US" sz="1300" spc="300" dirty="0">
                <a:latin typeface="+mj-lt"/>
              </a:rPr>
              <a:t>policy </a:t>
            </a:r>
            <a:r>
              <a:rPr lang="en-US" sz="1300" spc="300" dirty="0" smtClean="0">
                <a:latin typeface="+mj-lt"/>
              </a:rPr>
              <a:t>envisions…</a:t>
            </a:r>
          </a:p>
          <a:p>
            <a:endParaRPr lang="en-US" sz="1300" dirty="0" smtClean="0"/>
          </a:p>
          <a:p>
            <a:pPr algn="just"/>
            <a:r>
              <a:rPr lang="en-US" sz="1300" b="1" i="1" dirty="0" smtClean="0"/>
              <a:t>“</a:t>
            </a:r>
            <a:r>
              <a:rPr lang="en-US" sz="1300" b="1" i="1" dirty="0" smtClean="0">
                <a:latin typeface="+mj-lt"/>
              </a:rPr>
              <a:t>Transform </a:t>
            </a:r>
            <a:r>
              <a:rPr lang="en-US" sz="1300" b="1" i="1" dirty="0">
                <a:latin typeface="+mj-lt"/>
              </a:rPr>
              <a:t>the </a:t>
            </a:r>
            <a:r>
              <a:rPr lang="en-US" sz="1300" b="1" i="1" dirty="0" smtClean="0">
                <a:latin typeface="+mj-lt"/>
              </a:rPr>
              <a:t>ITE&amp;C department into a revenue center to achieve self-sustenance and to generate large scale local employment in IT/ITES sector, with specific focus on innovation and emerging technologies, and ensure public data security”</a:t>
            </a:r>
            <a:endParaRPr lang="en-IN" sz="1300" dirty="0">
              <a:ln>
                <a:solidFill>
                  <a:schemeClr val="bg1"/>
                </a:solidFill>
              </a:ln>
            </a:endParaRPr>
          </a:p>
        </p:txBody>
      </p:sp>
      <p:sp>
        <p:nvSpPr>
          <p:cNvPr id="18" name="Round Diagonal Corner Rectangle 17"/>
          <p:cNvSpPr/>
          <p:nvPr/>
        </p:nvSpPr>
        <p:spPr>
          <a:xfrm>
            <a:off x="482289" y="1503590"/>
            <a:ext cx="2369106" cy="548405"/>
          </a:xfrm>
          <a:prstGeom prst="round2DiagRect">
            <a:avLst/>
          </a:prstGeom>
          <a:ln/>
        </p:spPr>
        <p:style>
          <a:lnRef idx="1">
            <a:schemeClr val="accent5"/>
          </a:lnRef>
          <a:fillRef idx="2">
            <a:schemeClr val="accent5"/>
          </a:fillRef>
          <a:effectRef idx="1">
            <a:schemeClr val="accent5"/>
          </a:effectRef>
          <a:fontRef idx="minor">
            <a:schemeClr val="dk1"/>
          </a:fontRef>
        </p:style>
        <p:txBody>
          <a:bodyPr vert="horz" wrap="square" lIns="91441" tIns="45720" rIns="91441" bIns="45720" numCol="1" rtlCol="0" anchor="ctr" anchorCtr="0" compatLnSpc="1">
            <a:prstTxWarp prst="textNoShape">
              <a:avLst/>
            </a:prstTxWarp>
          </a:bodyPr>
          <a:lstStyle/>
          <a:p>
            <a:pPr algn="ctr"/>
            <a:r>
              <a:rPr lang="en-IN" sz="1600" b="1" dirty="0">
                <a:solidFill>
                  <a:schemeClr val="bg1"/>
                </a:solidFill>
                <a:effectLst>
                  <a:outerShdw blurRad="38100" dist="38100" dir="2700000" algn="tl">
                    <a:srgbClr val="000000">
                      <a:alpha val="43137"/>
                    </a:srgbClr>
                  </a:outerShdw>
                </a:effectLst>
                <a:latin typeface="+mj-lt"/>
                <a:cs typeface="Arial" panose="020B0604020202020204" pitchFamily="34" charset="0"/>
              </a:rPr>
              <a:t>Vision</a:t>
            </a:r>
            <a:endParaRPr lang="en-GB" sz="1600" b="1"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p:txBody>
      </p:sp>
      <p:sp>
        <p:nvSpPr>
          <p:cNvPr id="15" name="Round Diagonal Corner Rectangle 14"/>
          <p:cNvSpPr/>
          <p:nvPr/>
        </p:nvSpPr>
        <p:spPr>
          <a:xfrm>
            <a:off x="9058402" y="1450713"/>
            <a:ext cx="2369106" cy="548405"/>
          </a:xfrm>
          <a:prstGeom prst="round2DiagRect">
            <a:avLst/>
          </a:prstGeom>
          <a:ln/>
        </p:spPr>
        <p:style>
          <a:lnRef idx="1">
            <a:schemeClr val="accent5"/>
          </a:lnRef>
          <a:fillRef idx="2">
            <a:schemeClr val="accent5"/>
          </a:fillRef>
          <a:effectRef idx="1">
            <a:schemeClr val="accent5"/>
          </a:effectRef>
          <a:fontRef idx="minor">
            <a:schemeClr val="dk1"/>
          </a:fontRef>
        </p:style>
        <p:txBody>
          <a:bodyPr vert="horz" wrap="square" lIns="91441" tIns="45720" rIns="91441" bIns="45720" numCol="1" rtlCol="0" anchor="ctr" anchorCtr="0" compatLnSpc="1">
            <a:prstTxWarp prst="textNoShape">
              <a:avLst/>
            </a:prstTxWarp>
          </a:bodyPr>
          <a:lstStyle/>
          <a:p>
            <a:pPr algn="ctr"/>
            <a:r>
              <a:rPr lang="en-IN" sz="1600" b="1" dirty="0">
                <a:solidFill>
                  <a:schemeClr val="bg1"/>
                </a:solidFill>
                <a:effectLst>
                  <a:outerShdw blurRad="38100" dist="38100" dir="2700000" algn="tl">
                    <a:srgbClr val="000000">
                      <a:alpha val="43137"/>
                    </a:srgbClr>
                  </a:outerShdw>
                </a:effectLst>
                <a:latin typeface="+mj-lt"/>
                <a:cs typeface="Arial" panose="020B0604020202020204" pitchFamily="34" charset="0"/>
              </a:rPr>
              <a:t>Infrastructure Development</a:t>
            </a:r>
            <a:endParaRPr lang="en-GB" sz="1600" b="1"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p:txBody>
      </p:sp>
      <p:sp>
        <p:nvSpPr>
          <p:cNvPr id="22" name="Rounded Rectangle 21"/>
          <p:cNvSpPr/>
          <p:nvPr/>
        </p:nvSpPr>
        <p:spPr>
          <a:xfrm rot="5400000">
            <a:off x="8669091" y="2272512"/>
            <a:ext cx="3320584" cy="3029370"/>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vert270" rtlCol="0" anchor="ctr"/>
          <a:lstStyle/>
          <a:p>
            <a:r>
              <a:rPr lang="en-US" sz="1300" spc="300" dirty="0" smtClean="0">
                <a:latin typeface="+mj-lt"/>
              </a:rPr>
              <a:t>For enabling growth…</a:t>
            </a:r>
          </a:p>
          <a:p>
            <a:pPr algn="just"/>
            <a:endParaRPr lang="en-US" sz="1300" b="1" i="1" dirty="0" smtClean="0"/>
          </a:p>
          <a:p>
            <a:pPr algn="just"/>
            <a:r>
              <a:rPr lang="en-US" sz="1300" b="1" i="1" dirty="0" smtClean="0"/>
              <a:t>“</a:t>
            </a:r>
            <a:r>
              <a:rPr lang="en-US" sz="1300" b="1" i="1" dirty="0" smtClean="0">
                <a:latin typeface="+mj-lt"/>
              </a:rPr>
              <a:t>The ITE&amp;C department will develop three state of the art concept cities that offer a significant cost advantage and speed of execution. The department also endeavors to establish an “integrated technology park” in Visakhapatnam consisting of an emerging technologies research university, incubation centers, Centers of Excellence, labs, co-working  spaces, state data center (SDC) these will be developed as futuristic living spaces which would improve the quality of life of the citizens</a:t>
            </a:r>
            <a:r>
              <a:rPr lang="en-US" sz="1400" b="1" i="1" dirty="0" smtClean="0">
                <a:latin typeface="+mj-lt"/>
              </a:rPr>
              <a:t>”</a:t>
            </a:r>
            <a:endParaRPr lang="en-IN" sz="1400" b="1" dirty="0">
              <a:ln>
                <a:solidFill>
                  <a:schemeClr val="bg1"/>
                </a:solidFill>
              </a:ln>
            </a:endParaRPr>
          </a:p>
        </p:txBody>
      </p:sp>
      <p:grpSp>
        <p:nvGrpSpPr>
          <p:cNvPr id="2" name="Group 1"/>
          <p:cNvGrpSpPr/>
          <p:nvPr/>
        </p:nvGrpSpPr>
        <p:grpSpPr>
          <a:xfrm>
            <a:off x="3197833" y="1455761"/>
            <a:ext cx="5552322" cy="4292704"/>
            <a:chOff x="3318325" y="1457469"/>
            <a:chExt cx="5465184" cy="4292704"/>
          </a:xfrm>
        </p:grpSpPr>
        <p:grpSp>
          <p:nvGrpSpPr>
            <p:cNvPr id="19" name="Group 18"/>
            <p:cNvGrpSpPr/>
            <p:nvPr/>
          </p:nvGrpSpPr>
          <p:grpSpPr>
            <a:xfrm>
              <a:off x="3318325" y="1457469"/>
              <a:ext cx="4891598" cy="4292704"/>
              <a:chOff x="5324928" y="1764947"/>
              <a:chExt cx="6135709" cy="3786422"/>
            </a:xfrm>
          </p:grpSpPr>
          <p:grpSp>
            <p:nvGrpSpPr>
              <p:cNvPr id="8" name="Group 7"/>
              <p:cNvGrpSpPr/>
              <p:nvPr/>
            </p:nvGrpSpPr>
            <p:grpSpPr>
              <a:xfrm>
                <a:off x="6016693" y="1764947"/>
                <a:ext cx="5443944" cy="3786422"/>
                <a:chOff x="1820593" y="1772587"/>
                <a:chExt cx="4857818" cy="1188768"/>
              </a:xfrm>
            </p:grpSpPr>
            <p:sp>
              <p:nvSpPr>
                <p:cNvPr id="9" name="Rectangle 8"/>
                <p:cNvSpPr/>
                <p:nvPr/>
              </p:nvSpPr>
              <p:spPr bwMode="auto">
                <a:xfrm>
                  <a:off x="1820599" y="1772587"/>
                  <a:ext cx="4844528" cy="131437"/>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1" tIns="45720" rIns="91441" bIns="45720" numCol="1" rtlCol="0" anchor="ctr" anchorCtr="0" compatLnSpc="1">
                  <a:prstTxWarp prst="textNoShape">
                    <a:avLst/>
                  </a:prstTxWarp>
                </a:bodyPr>
                <a:lstStyle/>
                <a:p>
                  <a:pPr algn="ctr"/>
                  <a:r>
                    <a:rPr lang="en-IN" sz="1600" b="1"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Policy Objectives</a:t>
                  </a:r>
                  <a:endParaRPr lang="en-GB" sz="1600" b="1"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p:txBody>
            </p:sp>
            <p:sp>
              <p:nvSpPr>
                <p:cNvPr id="10" name="Rectangle 9"/>
                <p:cNvSpPr/>
                <p:nvPr/>
              </p:nvSpPr>
              <p:spPr>
                <a:xfrm>
                  <a:off x="1820593" y="2112583"/>
                  <a:ext cx="4844533" cy="297539"/>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1400" b="1"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Boost “gig economy” by supporting freelancers &amp; encourage the adoption of latest global trends in IT business model such as “Work from Home”</a:t>
                  </a:r>
                  <a:endParaRPr lang="en-US" sz="1400" b="1"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p:txBody>
            </p:sp>
            <p:sp>
              <p:nvSpPr>
                <p:cNvPr id="11" name="Rectangle 10"/>
                <p:cNvSpPr/>
                <p:nvPr/>
              </p:nvSpPr>
              <p:spPr>
                <a:xfrm>
                  <a:off x="1820595" y="2406897"/>
                  <a:ext cx="4844533" cy="278948"/>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just"/>
                  <a:r>
                    <a:rPr lang="en-US" sz="1400" b="1"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Promoting emerging technologies  such as quantum computing, AI/ML, virtual reality, data Analytics, block chain, </a:t>
                  </a:r>
                  <a:r>
                    <a:rPr lang="en-US" sz="1400" b="1" dirty="0">
                      <a:solidFill>
                        <a:schemeClr val="bg1"/>
                      </a:solidFill>
                      <a:effectLst>
                        <a:outerShdw blurRad="38100" dist="38100" dir="2700000" algn="tl">
                          <a:srgbClr val="000000">
                            <a:alpha val="43137"/>
                          </a:srgbClr>
                        </a:outerShdw>
                      </a:effectLst>
                      <a:latin typeface="+mj-lt"/>
                      <a:cs typeface="Arial" panose="020B0604020202020204" pitchFamily="34" charset="0"/>
                    </a:rPr>
                    <a:t>F</a:t>
                  </a:r>
                  <a:r>
                    <a:rPr lang="en-US" sz="1400" b="1"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intech etc. </a:t>
                  </a:r>
                  <a:r>
                    <a:rPr lang="en-US" sz="1400" b="1" dirty="0">
                      <a:solidFill>
                        <a:schemeClr val="bg1"/>
                      </a:solidFill>
                      <a:effectLst>
                        <a:outerShdw blurRad="38100" dist="38100" dir="2700000" algn="tl">
                          <a:srgbClr val="000000">
                            <a:alpha val="43137"/>
                          </a:srgbClr>
                        </a:outerShdw>
                      </a:effectLst>
                      <a:latin typeface="+mj-lt"/>
                      <a:cs typeface="Arial" panose="020B0604020202020204" pitchFamily="34" charset="0"/>
                    </a:rPr>
                    <a:t>&amp;</a:t>
                  </a:r>
                  <a:r>
                    <a:rPr lang="en-US" sz="1400" b="1"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 By Creating an industry - ready talent pool and fulfilling the demand for skilled IT manpower.</a:t>
                  </a:r>
                  <a:endParaRPr lang="en-US" sz="1400" b="1"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p:txBody>
            </p:sp>
            <p:sp>
              <p:nvSpPr>
                <p:cNvPr id="12" name="Rectangle 11"/>
                <p:cNvSpPr/>
                <p:nvPr/>
              </p:nvSpPr>
              <p:spPr>
                <a:xfrm>
                  <a:off x="1820593" y="2685845"/>
                  <a:ext cx="4848213" cy="27551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just"/>
                  <a:r>
                    <a:rPr lang="en-US" sz="1400" b="1"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Promoting innovation, and startups through appropriate incentives and interventions  &amp; Enable quick approval for investment proposals and reduce time taken for operations.</a:t>
                  </a:r>
                  <a:endParaRPr lang="en-US" sz="1400" b="1"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p:txBody>
            </p:sp>
            <p:sp>
              <p:nvSpPr>
                <p:cNvPr id="13" name="Rectangle 12"/>
                <p:cNvSpPr/>
                <p:nvPr/>
              </p:nvSpPr>
              <p:spPr>
                <a:xfrm>
                  <a:off x="1820596" y="1918762"/>
                  <a:ext cx="4857815" cy="193821"/>
                </a:xfrm>
                <a:prstGeom prst="rect">
                  <a:avLst/>
                </a:prstGeom>
                <a:solidFill>
                  <a:srgbClr val="369F9E"/>
                </a:solid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en-US" sz="1400" b="1"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Facilitating creation of co-working spaces and satellite centers to enable seamless start of operations for IT units. </a:t>
                  </a:r>
                  <a:endParaRPr lang="en-US" sz="1400" b="1"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p:txBody>
            </p:sp>
          </p:grpSp>
          <p:sp>
            <p:nvSpPr>
              <p:cNvPr id="23" name="Isosceles Triangle 22"/>
              <p:cNvSpPr/>
              <p:nvPr/>
            </p:nvSpPr>
            <p:spPr bwMode="auto">
              <a:xfrm rot="5400000" flipV="1">
                <a:off x="3741416" y="3348459"/>
                <a:ext cx="3786422" cy="619398"/>
              </a:xfrm>
              <a:prstGeom prst="triangle">
                <a:avLst>
                  <a:gd name="adj" fmla="val 51124"/>
                </a:avLst>
              </a:prstGeom>
              <a:ln/>
              <a:extLst/>
            </p:spPr>
            <p:style>
              <a:lnRef idx="1">
                <a:schemeClr val="accent3"/>
              </a:lnRef>
              <a:fillRef idx="2">
                <a:schemeClr val="accent3"/>
              </a:fillRef>
              <a:effectRef idx="1">
                <a:schemeClr val="accent3"/>
              </a:effectRef>
              <a:fontRef idx="minor">
                <a:schemeClr val="dk1"/>
              </a:fontRef>
            </p:style>
            <p:txBody>
              <a:bodyPr vert="horz" wrap="square" lIns="91441" tIns="45720" rIns="91441" bIns="45720" numCol="1" rtlCol="0" anchor="t" anchorCtr="0" compatLnSpc="1">
                <a:prstTxWarp prst="textNoShape">
                  <a:avLst/>
                </a:prstTxWarp>
              </a:bodyPr>
              <a:lstStyle/>
              <a:p>
                <a:pPr algn="ctr"/>
                <a:endParaRPr lang="en-US" dirty="0"/>
              </a:p>
            </p:txBody>
          </p:sp>
        </p:grpSp>
        <p:sp>
          <p:nvSpPr>
            <p:cNvPr id="24" name="Isosceles Triangle 23"/>
            <p:cNvSpPr/>
            <p:nvPr/>
          </p:nvSpPr>
          <p:spPr bwMode="auto">
            <a:xfrm rot="16200000" flipV="1">
              <a:off x="6402616" y="3344502"/>
              <a:ext cx="4243150" cy="518636"/>
            </a:xfrm>
            <a:prstGeom prst="triangle">
              <a:avLst>
                <a:gd name="adj" fmla="val 51124"/>
              </a:avLst>
            </a:prstGeom>
            <a:ln/>
            <a:extLst/>
          </p:spPr>
          <p:style>
            <a:lnRef idx="1">
              <a:schemeClr val="accent3"/>
            </a:lnRef>
            <a:fillRef idx="2">
              <a:schemeClr val="accent3"/>
            </a:fillRef>
            <a:effectRef idx="1">
              <a:schemeClr val="accent3"/>
            </a:effectRef>
            <a:fontRef idx="minor">
              <a:schemeClr val="dk1"/>
            </a:fontRef>
          </p:style>
          <p:txBody>
            <a:bodyPr vert="horz" wrap="square" lIns="91441" tIns="45720" rIns="91441" bIns="45720" numCol="1" rtlCol="0" anchor="t" anchorCtr="0" compatLnSpc="1">
              <a:prstTxWarp prst="textNoShape">
                <a:avLst/>
              </a:prstTxWarp>
            </a:bodyPr>
            <a:lstStyle/>
            <a:p>
              <a:pPr algn="ctr"/>
              <a:endParaRPr lang="en-US" dirty="0"/>
            </a:p>
          </p:txBody>
        </p:sp>
      </p:grpSp>
    </p:spTree>
    <p:extLst>
      <p:ext uri="{BB962C8B-B14F-4D97-AF65-F5344CB8AC3E}">
        <p14:creationId xmlns:p14="http://schemas.microsoft.com/office/powerpoint/2010/main" val="1796274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593" y="1330237"/>
            <a:ext cx="10289887"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accent1"/>
                </a:solidFill>
              </a:rPr>
              <a:t>Fiscal Incentives under the AP IT Policy</a:t>
            </a:r>
            <a:endParaRPr lang="en-IN" b="1" dirty="0">
              <a:solidFill>
                <a:schemeClr val="accent1"/>
              </a:solidFill>
            </a:endParaRPr>
          </a:p>
        </p:txBody>
      </p:sp>
      <p:sp>
        <p:nvSpPr>
          <p:cNvPr id="4" name="Rectangle 3"/>
          <p:cNvSpPr/>
          <p:nvPr/>
        </p:nvSpPr>
        <p:spPr>
          <a:xfrm>
            <a:off x="10876843" y="5879542"/>
            <a:ext cx="75322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smtClean="0">
                <a:ln>
                  <a:noFill/>
                </a:ln>
                <a:solidFill>
                  <a:prstClr val="black"/>
                </a:solidFill>
                <a:effectLst/>
                <a:uLnTx/>
                <a:uFillTx/>
                <a:latin typeface="Calibri"/>
                <a:ea typeface="+mn-ea"/>
                <a:cs typeface="+mn-cs"/>
              </a:rPr>
              <a:t>Cont..</a:t>
            </a: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p:cNvSpPr/>
          <p:nvPr/>
        </p:nvSpPr>
        <p:spPr>
          <a:xfrm>
            <a:off x="1337481" y="901732"/>
            <a:ext cx="9062113" cy="430887"/>
          </a:xfrm>
          <a:prstGeom prst="rect">
            <a:avLst/>
          </a:prstGeom>
        </p:spPr>
        <p:txBody>
          <a:bodyPr wrap="square">
            <a:spAutoFit/>
          </a:bodyPr>
          <a:lstStyle/>
          <a:p>
            <a:pPr algn="ctr"/>
            <a:r>
              <a:rPr lang="en-IN" sz="2200" b="1" dirty="0">
                <a:solidFill>
                  <a:schemeClr val="accent1"/>
                </a:solidFill>
              </a:rPr>
              <a:t>AP IT/ITES POLICY 2021-24</a:t>
            </a:r>
          </a:p>
        </p:txBody>
      </p:sp>
      <p:graphicFrame>
        <p:nvGraphicFramePr>
          <p:cNvPr id="6" name="Table 5"/>
          <p:cNvGraphicFramePr>
            <a:graphicFrameLocks noGrp="1"/>
          </p:cNvGraphicFramePr>
          <p:nvPr>
            <p:extLst>
              <p:ext uri="{D42A27DB-BD31-4B8C-83A1-F6EECF244321}">
                <p14:modId xmlns:p14="http://schemas.microsoft.com/office/powerpoint/2010/main" val="1414856548"/>
              </p:ext>
            </p:extLst>
          </p:nvPr>
        </p:nvGraphicFramePr>
        <p:xfrm>
          <a:off x="1420013" y="1770472"/>
          <a:ext cx="9504149" cy="3967263"/>
        </p:xfrm>
        <a:graphic>
          <a:graphicData uri="http://schemas.openxmlformats.org/drawingml/2006/table">
            <a:tbl>
              <a:tblPr firstRow="1" bandRow="1">
                <a:tableStyleId>{5C22544A-7EE6-4342-B048-85BDC9FD1C3A}</a:tableStyleId>
              </a:tblPr>
              <a:tblGrid>
                <a:gridCol w="3423017">
                  <a:extLst>
                    <a:ext uri="{9D8B030D-6E8A-4147-A177-3AD203B41FA5}">
                      <a16:colId xmlns:a16="http://schemas.microsoft.com/office/drawing/2014/main" val="3501959544"/>
                    </a:ext>
                  </a:extLst>
                </a:gridCol>
                <a:gridCol w="2164934">
                  <a:extLst>
                    <a:ext uri="{9D8B030D-6E8A-4147-A177-3AD203B41FA5}">
                      <a16:colId xmlns:a16="http://schemas.microsoft.com/office/drawing/2014/main" val="4060246889"/>
                    </a:ext>
                  </a:extLst>
                </a:gridCol>
                <a:gridCol w="1966868">
                  <a:extLst>
                    <a:ext uri="{9D8B030D-6E8A-4147-A177-3AD203B41FA5}">
                      <a16:colId xmlns:a16="http://schemas.microsoft.com/office/drawing/2014/main" val="908537346"/>
                    </a:ext>
                  </a:extLst>
                </a:gridCol>
                <a:gridCol w="1949330">
                  <a:extLst>
                    <a:ext uri="{9D8B030D-6E8A-4147-A177-3AD203B41FA5}">
                      <a16:colId xmlns:a16="http://schemas.microsoft.com/office/drawing/2014/main" val="2138382016"/>
                    </a:ext>
                  </a:extLst>
                </a:gridCol>
              </a:tblGrid>
              <a:tr h="381276">
                <a:tc>
                  <a:txBody>
                    <a:bodyPr/>
                    <a:lstStyle/>
                    <a:p>
                      <a:pPr algn="ctr"/>
                      <a:r>
                        <a:rPr lang="en-IN" sz="1600" dirty="0" smtClean="0">
                          <a:latin typeface="+mj-lt"/>
                        </a:rPr>
                        <a:t>Employment creation Incentive</a:t>
                      </a:r>
                      <a:endParaRPr lang="en-IN" sz="1600" dirty="0">
                        <a:latin typeface="+mj-lt"/>
                      </a:endParaRPr>
                    </a:p>
                  </a:txBody>
                  <a:tcPr anchor="ctr">
                    <a:solidFill>
                      <a:srgbClr val="0F6FC6"/>
                    </a:solidFill>
                  </a:tcPr>
                </a:tc>
                <a:tc>
                  <a:txBody>
                    <a:bodyPr/>
                    <a:lstStyle/>
                    <a:p>
                      <a:pPr algn="ctr"/>
                      <a:r>
                        <a:rPr lang="en-IN" sz="1600" dirty="0" smtClean="0">
                          <a:latin typeface="+mj-lt"/>
                        </a:rPr>
                        <a:t>High-End IT Job</a:t>
                      </a:r>
                      <a:endParaRPr lang="en-IN" sz="1600" dirty="0">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b="1" kern="1200" dirty="0" smtClean="0">
                          <a:solidFill>
                            <a:schemeClr val="lt1"/>
                          </a:solidFill>
                          <a:latin typeface="+mj-lt"/>
                          <a:ea typeface="+mn-ea"/>
                          <a:cs typeface="+mn-cs"/>
                        </a:rPr>
                        <a:t>Mid-level IT Job</a:t>
                      </a:r>
                    </a:p>
                  </a:txBody>
                  <a:tcPr anchor="ctr"/>
                </a:tc>
                <a:tc>
                  <a:txBody>
                    <a:bodyPr/>
                    <a:lstStyle/>
                    <a:p>
                      <a:pPr algn="ctr"/>
                      <a:r>
                        <a:rPr lang="en-IN" sz="1600" b="1" kern="1200" dirty="0" smtClean="0">
                          <a:solidFill>
                            <a:schemeClr val="lt1"/>
                          </a:solidFill>
                          <a:latin typeface="+mj-lt"/>
                          <a:ea typeface="+mn-ea"/>
                          <a:cs typeface="+mn-cs"/>
                        </a:rPr>
                        <a:t>Entry-level IT Job</a:t>
                      </a:r>
                      <a:endParaRPr lang="en-IN" sz="1600" b="1" kern="1200" dirty="0">
                        <a:solidFill>
                          <a:schemeClr val="lt1"/>
                        </a:solidFill>
                        <a:latin typeface="+mj-lt"/>
                        <a:ea typeface="+mn-ea"/>
                        <a:cs typeface="+mn-cs"/>
                      </a:endParaRPr>
                    </a:p>
                  </a:txBody>
                  <a:tcPr anchor="ctr"/>
                </a:tc>
                <a:extLst>
                  <a:ext uri="{0D108BD9-81ED-4DB2-BD59-A6C34878D82A}">
                    <a16:rowId xmlns:a16="http://schemas.microsoft.com/office/drawing/2014/main" val="201711322"/>
                  </a:ext>
                </a:extLst>
              </a:tr>
              <a:tr h="927638">
                <a:tc>
                  <a:txBody>
                    <a:bodyPr/>
                    <a:lstStyle/>
                    <a:p>
                      <a:pPr marL="0" algn="ctr" defTabSz="914400" rtl="0" eaLnBrk="1" latinLnBrk="0" hangingPunct="1"/>
                      <a:r>
                        <a:rPr lang="en-IN" sz="1400" kern="1200" dirty="0" smtClean="0">
                          <a:solidFill>
                            <a:schemeClr val="dk1"/>
                          </a:solidFill>
                          <a:latin typeface="+mj-lt"/>
                          <a:ea typeface="+mn-ea"/>
                          <a:cs typeface="+mn-cs"/>
                        </a:rPr>
                        <a:t>Women/SC/ST/BC Enterprises eligible</a:t>
                      </a:r>
                      <a:r>
                        <a:rPr lang="en-IN" sz="1400" kern="1200" baseline="0" dirty="0" smtClean="0">
                          <a:solidFill>
                            <a:schemeClr val="dk1"/>
                          </a:solidFill>
                          <a:latin typeface="+mj-lt"/>
                          <a:ea typeface="+mn-ea"/>
                          <a:cs typeface="+mn-cs"/>
                        </a:rPr>
                        <a:t> for Incentive of 15% of  Annual salary</a:t>
                      </a:r>
                      <a:endParaRPr lang="en-IN" sz="1400" kern="1200" dirty="0">
                        <a:solidFill>
                          <a:schemeClr val="dk1"/>
                        </a:solidFill>
                        <a:latin typeface="+mj-lt"/>
                        <a:ea typeface="+mn-ea"/>
                        <a:cs typeface="+mn-cs"/>
                      </a:endParaRPr>
                    </a:p>
                  </a:txBody>
                  <a:tcPr anchor="ctr">
                    <a:solidFill>
                      <a:srgbClr val="E7EBF5"/>
                    </a:solidFill>
                  </a:tcPr>
                </a:tc>
                <a:tc>
                  <a:txBody>
                    <a:bodyPr/>
                    <a:lstStyle/>
                    <a:p>
                      <a:pPr algn="ctr"/>
                      <a:r>
                        <a:rPr lang="en-IN" sz="1400" dirty="0" smtClean="0">
                          <a:latin typeface="+mj-lt"/>
                        </a:rPr>
                        <a:t>INR 1,50,000 per local</a:t>
                      </a:r>
                      <a:r>
                        <a:rPr lang="en-IN" sz="1400" baseline="0" dirty="0" smtClean="0">
                          <a:latin typeface="+mj-lt"/>
                        </a:rPr>
                        <a:t> employment position</a:t>
                      </a:r>
                      <a:endParaRPr lang="en-IN" sz="1400" dirty="0">
                        <a:latin typeface="+mj-lt"/>
                      </a:endParaRPr>
                    </a:p>
                  </a:txBody>
                  <a:tcPr anchor="ctr">
                    <a:solidFill>
                      <a:srgbClr val="CCD5EA"/>
                    </a:solidFill>
                  </a:tcPr>
                </a:tc>
                <a:tc>
                  <a:txBody>
                    <a:bodyPr/>
                    <a:lstStyle/>
                    <a:p>
                      <a:pPr algn="ctr"/>
                      <a:r>
                        <a:rPr lang="en-IN" sz="1400" kern="1200" dirty="0" smtClean="0">
                          <a:solidFill>
                            <a:schemeClr val="dk1"/>
                          </a:solidFill>
                          <a:latin typeface="+mn-lt"/>
                          <a:ea typeface="+mn-ea"/>
                          <a:cs typeface="+mn-cs"/>
                        </a:rPr>
                        <a:t>INR 1,12,500 per local</a:t>
                      </a:r>
                      <a:r>
                        <a:rPr lang="en-IN" sz="1400" kern="1200" baseline="0" dirty="0" smtClean="0">
                          <a:solidFill>
                            <a:schemeClr val="dk1"/>
                          </a:solidFill>
                          <a:latin typeface="+mn-lt"/>
                          <a:ea typeface="+mn-ea"/>
                          <a:cs typeface="+mn-cs"/>
                        </a:rPr>
                        <a:t> employment position</a:t>
                      </a:r>
                      <a:endParaRPr lang="en-IN" sz="1400" kern="1200" dirty="0">
                        <a:solidFill>
                          <a:schemeClr val="dk1"/>
                        </a:solidFill>
                        <a:latin typeface="+mn-lt"/>
                        <a:ea typeface="+mn-ea"/>
                        <a:cs typeface="+mn-cs"/>
                      </a:endParaRPr>
                    </a:p>
                  </a:txBody>
                  <a:tcPr anchor="ctr">
                    <a:solidFill>
                      <a:srgbClr val="E7EBF5"/>
                    </a:solidFill>
                  </a:tcPr>
                </a:tc>
                <a:tc>
                  <a:txBody>
                    <a:bodyPr/>
                    <a:lstStyle/>
                    <a:p>
                      <a:pPr algn="ctr"/>
                      <a:r>
                        <a:rPr lang="en-IN" sz="1400" kern="1200" dirty="0" smtClean="0">
                          <a:solidFill>
                            <a:schemeClr val="dk1"/>
                          </a:solidFill>
                          <a:latin typeface="+mn-lt"/>
                          <a:ea typeface="+mn-ea"/>
                          <a:cs typeface="+mn-cs"/>
                        </a:rPr>
                        <a:t>INR 75,000 per local</a:t>
                      </a:r>
                      <a:r>
                        <a:rPr lang="en-IN" sz="1400" kern="1200" baseline="0" dirty="0" smtClean="0">
                          <a:solidFill>
                            <a:schemeClr val="dk1"/>
                          </a:solidFill>
                          <a:latin typeface="+mn-lt"/>
                          <a:ea typeface="+mn-ea"/>
                          <a:cs typeface="+mn-cs"/>
                        </a:rPr>
                        <a:t> employment position</a:t>
                      </a:r>
                      <a:endParaRPr lang="en-IN" sz="1400" kern="1200" dirty="0">
                        <a:solidFill>
                          <a:schemeClr val="dk1"/>
                        </a:solidFill>
                        <a:latin typeface="+mn-lt"/>
                        <a:ea typeface="+mn-ea"/>
                        <a:cs typeface="+mn-cs"/>
                      </a:endParaRPr>
                    </a:p>
                  </a:txBody>
                  <a:tcPr anchor="ctr"/>
                </a:tc>
                <a:extLst>
                  <a:ext uri="{0D108BD9-81ED-4DB2-BD59-A6C34878D82A}">
                    <a16:rowId xmlns:a16="http://schemas.microsoft.com/office/drawing/2014/main" val="12597679"/>
                  </a:ext>
                </a:extLst>
              </a:tr>
              <a:tr h="865762">
                <a:tc>
                  <a:txBody>
                    <a:bodyPr/>
                    <a:lstStyle/>
                    <a:p>
                      <a:pPr marL="0" algn="ctr" defTabSz="914400" rtl="0" eaLnBrk="1" latinLnBrk="0" hangingPunct="1"/>
                      <a:r>
                        <a:rPr lang="en-IN" sz="1400" kern="1200" baseline="0" dirty="0" smtClean="0">
                          <a:solidFill>
                            <a:schemeClr val="dk1"/>
                          </a:solidFill>
                          <a:latin typeface="+mj-lt"/>
                          <a:ea typeface="+mn-ea"/>
                          <a:cs typeface="+mn-cs"/>
                        </a:rPr>
                        <a:t>A one-time incentive of 10% of Annual salary  (General Category)</a:t>
                      </a:r>
                      <a:endParaRPr lang="en-IN" sz="1400" kern="1200" baseline="0" dirty="0">
                        <a:solidFill>
                          <a:schemeClr val="dk1"/>
                        </a:solidFill>
                        <a:latin typeface="+mj-lt"/>
                        <a:ea typeface="+mn-ea"/>
                        <a:cs typeface="+mn-cs"/>
                      </a:endParaRPr>
                    </a:p>
                  </a:txBody>
                  <a:tcPr anchor="ctr">
                    <a:solidFill>
                      <a:srgbClr val="CCD5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kern="1200" dirty="0" smtClean="0">
                          <a:solidFill>
                            <a:schemeClr val="dk1"/>
                          </a:solidFill>
                          <a:latin typeface="+mn-lt"/>
                          <a:ea typeface="+mn-ea"/>
                          <a:cs typeface="+mn-cs"/>
                        </a:rPr>
                        <a:t>INR 1,00,000 per local</a:t>
                      </a:r>
                      <a:r>
                        <a:rPr lang="en-IN" sz="1400" kern="1200" baseline="0" dirty="0" smtClean="0">
                          <a:solidFill>
                            <a:schemeClr val="dk1"/>
                          </a:solidFill>
                          <a:latin typeface="+mn-lt"/>
                          <a:ea typeface="+mn-ea"/>
                          <a:cs typeface="+mn-cs"/>
                        </a:rPr>
                        <a:t> employment position</a:t>
                      </a:r>
                      <a:endParaRPr lang="en-IN" sz="1400" kern="1200" dirty="0" smtClean="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kern="1200" dirty="0" smtClean="0">
                          <a:solidFill>
                            <a:schemeClr val="dk1"/>
                          </a:solidFill>
                          <a:latin typeface="+mn-lt"/>
                          <a:ea typeface="+mn-ea"/>
                          <a:cs typeface="+mn-cs"/>
                        </a:rPr>
                        <a:t>INR </a:t>
                      </a:r>
                      <a:r>
                        <a:rPr lang="en-IN" sz="1400" kern="1200" baseline="0" dirty="0" smtClean="0">
                          <a:solidFill>
                            <a:schemeClr val="dk1"/>
                          </a:solidFill>
                          <a:latin typeface="+mn-lt"/>
                          <a:ea typeface="+mn-ea"/>
                          <a:cs typeface="+mn-cs"/>
                        </a:rPr>
                        <a:t> 75</a:t>
                      </a:r>
                      <a:r>
                        <a:rPr lang="en-IN" sz="1400" kern="1200" dirty="0" smtClean="0">
                          <a:solidFill>
                            <a:schemeClr val="dk1"/>
                          </a:solidFill>
                          <a:latin typeface="+mn-lt"/>
                          <a:ea typeface="+mn-ea"/>
                          <a:cs typeface="+mn-cs"/>
                        </a:rPr>
                        <a:t>,000 per local</a:t>
                      </a:r>
                      <a:r>
                        <a:rPr lang="en-IN" sz="1400" kern="1200" baseline="0" dirty="0" smtClean="0">
                          <a:solidFill>
                            <a:schemeClr val="dk1"/>
                          </a:solidFill>
                          <a:latin typeface="+mn-lt"/>
                          <a:ea typeface="+mn-ea"/>
                          <a:cs typeface="+mn-cs"/>
                        </a:rPr>
                        <a:t> employment position</a:t>
                      </a:r>
                      <a:endParaRPr lang="en-IN" sz="1400" kern="1200" dirty="0" smtClean="0">
                        <a:solidFill>
                          <a:schemeClr val="dk1"/>
                        </a:solidFill>
                        <a:latin typeface="+mn-lt"/>
                        <a:ea typeface="+mn-ea"/>
                        <a:cs typeface="+mn-cs"/>
                      </a:endParaRPr>
                    </a:p>
                  </a:txBody>
                  <a:tcPr anchor="ctr">
                    <a:solidFill>
                      <a:srgbClr val="CCD5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kern="1200" dirty="0" smtClean="0">
                          <a:solidFill>
                            <a:schemeClr val="dk1"/>
                          </a:solidFill>
                          <a:latin typeface="+mn-lt"/>
                          <a:ea typeface="+mn-ea"/>
                          <a:cs typeface="+mn-cs"/>
                        </a:rPr>
                        <a:t>INR </a:t>
                      </a:r>
                      <a:r>
                        <a:rPr lang="en-IN" sz="1400" kern="1200" baseline="0" dirty="0" smtClean="0">
                          <a:solidFill>
                            <a:schemeClr val="dk1"/>
                          </a:solidFill>
                          <a:latin typeface="+mn-lt"/>
                          <a:ea typeface="+mn-ea"/>
                          <a:cs typeface="+mn-cs"/>
                        </a:rPr>
                        <a:t> </a:t>
                      </a:r>
                      <a:r>
                        <a:rPr lang="en-IN" sz="1400" kern="1200" dirty="0" smtClean="0">
                          <a:solidFill>
                            <a:schemeClr val="dk1"/>
                          </a:solidFill>
                          <a:latin typeface="+mn-lt"/>
                          <a:ea typeface="+mn-ea"/>
                          <a:cs typeface="+mn-cs"/>
                        </a:rPr>
                        <a:t>50,000 per local</a:t>
                      </a:r>
                      <a:r>
                        <a:rPr lang="en-IN" sz="1400" kern="1200" baseline="0" dirty="0" smtClean="0">
                          <a:solidFill>
                            <a:schemeClr val="dk1"/>
                          </a:solidFill>
                          <a:latin typeface="+mn-lt"/>
                          <a:ea typeface="+mn-ea"/>
                          <a:cs typeface="+mn-cs"/>
                        </a:rPr>
                        <a:t> employment position</a:t>
                      </a:r>
                      <a:endParaRPr lang="en-IN" sz="1400" kern="1200" dirty="0" smtClean="0">
                        <a:solidFill>
                          <a:schemeClr val="dk1"/>
                        </a:solidFill>
                        <a:latin typeface="+mn-lt"/>
                        <a:ea typeface="+mn-ea"/>
                        <a:cs typeface="+mn-cs"/>
                      </a:endParaRPr>
                    </a:p>
                  </a:txBody>
                  <a:tcPr anchor="ctr"/>
                </a:tc>
                <a:extLst>
                  <a:ext uri="{0D108BD9-81ED-4DB2-BD59-A6C34878D82A}">
                    <a16:rowId xmlns:a16="http://schemas.microsoft.com/office/drawing/2014/main" val="652999120"/>
                  </a:ext>
                </a:extLst>
              </a:tr>
              <a:tr h="512456">
                <a:tc gridSpan="4">
                  <a:txBody>
                    <a:bodyPr/>
                    <a:lstStyle/>
                    <a:p>
                      <a:pPr marL="285750" indent="-285750" algn="ctr">
                        <a:buFont typeface="Wingdings" panose="05000000000000000000" pitchFamily="2" charset="2"/>
                        <a:buChar char="ü"/>
                      </a:pPr>
                      <a:r>
                        <a:rPr lang="en-IN" sz="1400" kern="1200" baseline="0" dirty="0" smtClean="0">
                          <a:solidFill>
                            <a:schemeClr val="dk1"/>
                          </a:solidFill>
                          <a:latin typeface="+mj-lt"/>
                          <a:ea typeface="+mn-ea"/>
                          <a:cs typeface="+mn-cs"/>
                        </a:rPr>
                        <a:t>Criteria for availing the eligible employment incentives will be defined in the operating guidelines</a:t>
                      </a:r>
                      <a:endParaRPr lang="en-IN" sz="1400" kern="1200" baseline="0" dirty="0">
                        <a:solidFill>
                          <a:schemeClr val="dk1"/>
                        </a:solidFill>
                        <a:latin typeface="+mj-lt"/>
                        <a:ea typeface="+mn-ea"/>
                        <a:cs typeface="+mn-cs"/>
                      </a:endParaRPr>
                    </a:p>
                  </a:txBody>
                  <a:tcPr anchor="ctr">
                    <a:solidFill>
                      <a:srgbClr val="E7EBF5"/>
                    </a:solidFill>
                  </a:tcPr>
                </a:tc>
                <a:tc hMerge="1">
                  <a:txBody>
                    <a:bodyPr/>
                    <a:lstStyle/>
                    <a:p>
                      <a:endParaRPr lang="en-IN"/>
                    </a:p>
                  </a:txBody>
                  <a:tcPr/>
                </a:tc>
                <a:tc hMerge="1">
                  <a:txBody>
                    <a:bodyPr/>
                    <a:lstStyle/>
                    <a:p>
                      <a:pPr algn="ctr"/>
                      <a:endParaRPr lang="en-IN" dirty="0"/>
                    </a:p>
                  </a:txBody>
                  <a:tcPr anchor="ctr"/>
                </a:tc>
                <a:tc hMerge="1">
                  <a:txBody>
                    <a:bodyPr/>
                    <a:lstStyle/>
                    <a:p>
                      <a:pPr algn="ctr"/>
                      <a:endParaRPr lang="en-IN" dirty="0"/>
                    </a:p>
                  </a:txBody>
                  <a:tcPr anchor="ctr"/>
                </a:tc>
                <a:extLst>
                  <a:ext uri="{0D108BD9-81ED-4DB2-BD59-A6C34878D82A}">
                    <a16:rowId xmlns:a16="http://schemas.microsoft.com/office/drawing/2014/main" val="2179346216"/>
                  </a:ext>
                </a:extLst>
              </a:tr>
              <a:tr h="512456">
                <a:tc>
                  <a:txBody>
                    <a:bodyPr/>
                    <a:lstStyle/>
                    <a:p>
                      <a:pPr algn="ctr"/>
                      <a:r>
                        <a:rPr lang="en-IN" sz="1600" b="1" kern="1200" dirty="0" smtClean="0">
                          <a:solidFill>
                            <a:schemeClr val="lt1"/>
                          </a:solidFill>
                          <a:latin typeface="+mj-lt"/>
                          <a:ea typeface="+mn-ea"/>
                          <a:cs typeface="+mn-cs"/>
                        </a:rPr>
                        <a:t>Work</a:t>
                      </a:r>
                      <a:r>
                        <a:rPr lang="en-IN" sz="1600" b="1" kern="1200" baseline="0" dirty="0" smtClean="0">
                          <a:solidFill>
                            <a:schemeClr val="lt1"/>
                          </a:solidFill>
                          <a:latin typeface="+mj-lt"/>
                          <a:ea typeface="+mn-ea"/>
                          <a:cs typeface="+mn-cs"/>
                        </a:rPr>
                        <a:t> From Home Incentive</a:t>
                      </a:r>
                      <a:endParaRPr lang="en-IN" sz="1600" b="1" kern="1200" dirty="0">
                        <a:solidFill>
                          <a:schemeClr val="lt1"/>
                        </a:solidFill>
                        <a:latin typeface="+mj-lt"/>
                        <a:ea typeface="+mn-ea"/>
                        <a:cs typeface="+mn-cs"/>
                      </a:endParaRPr>
                    </a:p>
                  </a:txBody>
                  <a:tcPr anchor="ctr">
                    <a:solidFill>
                      <a:srgbClr val="0F6FC6"/>
                    </a:solidFill>
                  </a:tcPr>
                </a:tc>
                <a:tc gridSpan="3">
                  <a:txBody>
                    <a:bodyPr/>
                    <a:lstStyle/>
                    <a:p>
                      <a:pPr algn="just"/>
                      <a:r>
                        <a:rPr lang="en-IN" sz="1400" kern="1200" baseline="0" dirty="0" smtClean="0">
                          <a:solidFill>
                            <a:schemeClr val="dk1"/>
                          </a:solidFill>
                          <a:latin typeface="+mj-lt"/>
                          <a:ea typeface="+mn-ea"/>
                          <a:cs typeface="+mn-cs"/>
                        </a:rPr>
                        <a:t>A one-time incentive of INR 20,000 per employment position to cover expenses related to remote working hardware, software, bandwidth costs etc. </a:t>
                      </a:r>
                      <a:endParaRPr lang="en-IN" sz="1400" kern="1200" baseline="0" dirty="0">
                        <a:solidFill>
                          <a:schemeClr val="dk1"/>
                        </a:solidFill>
                        <a:latin typeface="+mj-lt"/>
                        <a:ea typeface="+mn-ea"/>
                        <a:cs typeface="+mn-cs"/>
                      </a:endParaRPr>
                    </a:p>
                  </a:txBody>
                  <a:tcPr anchor="ctr">
                    <a:solidFill>
                      <a:srgbClr val="CCD5EA"/>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N" sz="1600" b="1" kern="1200" dirty="0" smtClean="0">
                        <a:solidFill>
                          <a:schemeClr val="lt1"/>
                        </a:solidFill>
                        <a:latin typeface="+mn-lt"/>
                        <a:ea typeface="+mn-ea"/>
                        <a:cs typeface="+mn-cs"/>
                      </a:endParaRPr>
                    </a:p>
                  </a:txBody>
                  <a:tcPr anchor="ctr"/>
                </a:tc>
                <a:tc hMerge="1">
                  <a:txBody>
                    <a:bodyPr/>
                    <a:lstStyle/>
                    <a:p>
                      <a:pPr algn="ctr"/>
                      <a:endParaRPr lang="en-IN" sz="1600" dirty="0">
                        <a:latin typeface="+mj-lt"/>
                      </a:endParaRPr>
                    </a:p>
                  </a:txBody>
                  <a:tcPr anchor="ctr"/>
                </a:tc>
                <a:extLst>
                  <a:ext uri="{0D108BD9-81ED-4DB2-BD59-A6C34878D82A}">
                    <a16:rowId xmlns:a16="http://schemas.microsoft.com/office/drawing/2014/main" val="3865118836"/>
                  </a:ext>
                </a:extLst>
              </a:tr>
              <a:tr h="761971">
                <a:tc>
                  <a:txBody>
                    <a:bodyPr/>
                    <a:lstStyle/>
                    <a:p>
                      <a:pPr algn="ctr"/>
                      <a:r>
                        <a:rPr lang="en-IN" sz="1600" b="1" kern="1200" dirty="0" smtClean="0">
                          <a:solidFill>
                            <a:schemeClr val="lt1"/>
                          </a:solidFill>
                          <a:latin typeface="+mj-lt"/>
                          <a:ea typeface="+mn-ea"/>
                          <a:cs typeface="+mn-cs"/>
                        </a:rPr>
                        <a:t>Boost to gig</a:t>
                      </a:r>
                      <a:r>
                        <a:rPr lang="en-IN" sz="1600" b="1" kern="1200" baseline="0" dirty="0" smtClean="0">
                          <a:solidFill>
                            <a:schemeClr val="lt1"/>
                          </a:solidFill>
                          <a:latin typeface="+mj-lt"/>
                          <a:ea typeface="+mn-ea"/>
                          <a:cs typeface="+mn-cs"/>
                        </a:rPr>
                        <a:t> economy</a:t>
                      </a:r>
                      <a:endParaRPr lang="en-IN" sz="1600" b="1" kern="1200" dirty="0">
                        <a:solidFill>
                          <a:schemeClr val="lt1"/>
                        </a:solidFill>
                        <a:latin typeface="+mj-lt"/>
                        <a:ea typeface="+mn-ea"/>
                        <a:cs typeface="+mn-cs"/>
                      </a:endParaRPr>
                    </a:p>
                  </a:txBody>
                  <a:tcPr anchor="ctr">
                    <a:solidFill>
                      <a:srgbClr val="0F6FC6"/>
                    </a:solidFill>
                  </a:tcPr>
                </a:tc>
                <a:tc gridSpan="3">
                  <a:txBody>
                    <a:bodyPr/>
                    <a:lstStyle/>
                    <a:p>
                      <a:pPr algn="just"/>
                      <a:r>
                        <a:rPr lang="en-IN" sz="1400" kern="1200" baseline="0" dirty="0" smtClean="0">
                          <a:solidFill>
                            <a:schemeClr val="dk1"/>
                          </a:solidFill>
                          <a:latin typeface="+mj-lt"/>
                          <a:ea typeface="+mn-ea"/>
                          <a:cs typeface="+mn-cs"/>
                        </a:rPr>
                        <a:t>Reimbursement of 50% of cost of buying IT hardware such as laptop, internet dongle, furniture, up to INR 20,000 per gig worker. </a:t>
                      </a:r>
                    </a:p>
                    <a:p>
                      <a:pPr marL="285750" indent="-285750" algn="just">
                        <a:buFont typeface="Wingdings" panose="05000000000000000000" pitchFamily="2" charset="2"/>
                        <a:buChar char="ü"/>
                      </a:pPr>
                      <a:r>
                        <a:rPr lang="en-IN" sz="1400" kern="1200" baseline="0" dirty="0" smtClean="0">
                          <a:solidFill>
                            <a:schemeClr val="dk1"/>
                          </a:solidFill>
                          <a:latin typeface="+mj-lt"/>
                          <a:ea typeface="+mn-ea"/>
                          <a:cs typeface="+mn-cs"/>
                        </a:rPr>
                        <a:t>Subject to proof of executing gigs worth at least 3 lakhs from AP in the FY</a:t>
                      </a:r>
                      <a:endParaRPr lang="en-IN" sz="1400" kern="1200" baseline="0" dirty="0">
                        <a:solidFill>
                          <a:schemeClr val="dk1"/>
                        </a:solidFill>
                        <a:latin typeface="+mj-lt"/>
                        <a:ea typeface="+mn-ea"/>
                        <a:cs typeface="+mn-cs"/>
                      </a:endParaRPr>
                    </a:p>
                  </a:txBody>
                  <a:tcPr anchor="ctr">
                    <a:solidFill>
                      <a:srgbClr val="CCD5EA"/>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611498438"/>
                  </a:ext>
                </a:extLst>
              </a:tr>
            </a:tbl>
          </a:graphicData>
        </a:graphic>
      </p:graphicFrame>
    </p:spTree>
    <p:extLst>
      <p:ext uri="{BB962C8B-B14F-4D97-AF65-F5344CB8AC3E}">
        <p14:creationId xmlns:p14="http://schemas.microsoft.com/office/powerpoint/2010/main" val="2795522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885" y="1267139"/>
            <a:ext cx="1009766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accent1"/>
                </a:solidFill>
              </a:rPr>
              <a:t>Fiscal Incentives under the AP IT Policy</a:t>
            </a:r>
            <a:endParaRPr lang="en-IN" b="1" dirty="0">
              <a:solidFill>
                <a:schemeClr val="accent1"/>
              </a:solidFill>
            </a:endParaRPr>
          </a:p>
        </p:txBody>
      </p:sp>
      <p:sp>
        <p:nvSpPr>
          <p:cNvPr id="4" name="Rectangle 3"/>
          <p:cNvSpPr/>
          <p:nvPr/>
        </p:nvSpPr>
        <p:spPr>
          <a:xfrm>
            <a:off x="10876843" y="5879542"/>
            <a:ext cx="75322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smtClean="0">
                <a:ln>
                  <a:noFill/>
                </a:ln>
                <a:solidFill>
                  <a:prstClr val="black"/>
                </a:solidFill>
                <a:effectLst/>
                <a:uLnTx/>
                <a:uFillTx/>
                <a:latin typeface="Calibri"/>
                <a:ea typeface="+mn-ea"/>
                <a:cs typeface="+mn-cs"/>
              </a:rPr>
              <a:t>Cont..</a:t>
            </a: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p:cNvSpPr/>
          <p:nvPr/>
        </p:nvSpPr>
        <p:spPr>
          <a:xfrm>
            <a:off x="1337481" y="901732"/>
            <a:ext cx="9062113" cy="430887"/>
          </a:xfrm>
          <a:prstGeom prst="rect">
            <a:avLst/>
          </a:prstGeom>
        </p:spPr>
        <p:txBody>
          <a:bodyPr wrap="square">
            <a:spAutoFit/>
          </a:bodyPr>
          <a:lstStyle/>
          <a:p>
            <a:pPr algn="ctr"/>
            <a:r>
              <a:rPr lang="en-IN" sz="2200" b="1" dirty="0">
                <a:solidFill>
                  <a:schemeClr val="accent1"/>
                </a:solidFill>
              </a:rPr>
              <a:t>AP IT/ITES POLICY 2021-24</a:t>
            </a:r>
          </a:p>
        </p:txBody>
      </p:sp>
      <p:graphicFrame>
        <p:nvGraphicFramePr>
          <p:cNvPr id="6" name="Table 5"/>
          <p:cNvGraphicFramePr>
            <a:graphicFrameLocks noGrp="1"/>
          </p:cNvGraphicFramePr>
          <p:nvPr>
            <p:extLst>
              <p:ext uri="{D42A27DB-BD31-4B8C-83A1-F6EECF244321}">
                <p14:modId xmlns:p14="http://schemas.microsoft.com/office/powerpoint/2010/main" val="3869328298"/>
              </p:ext>
            </p:extLst>
          </p:nvPr>
        </p:nvGraphicFramePr>
        <p:xfrm>
          <a:off x="973126" y="1636471"/>
          <a:ext cx="9903718" cy="4383329"/>
        </p:xfrm>
        <a:graphic>
          <a:graphicData uri="http://schemas.openxmlformats.org/drawingml/2006/table">
            <a:tbl>
              <a:tblPr firstRow="1" bandRow="1">
                <a:tableStyleId>{5C22544A-7EE6-4342-B048-85BDC9FD1C3A}</a:tableStyleId>
              </a:tblPr>
              <a:tblGrid>
                <a:gridCol w="2718126">
                  <a:extLst>
                    <a:ext uri="{9D8B030D-6E8A-4147-A177-3AD203B41FA5}">
                      <a16:colId xmlns:a16="http://schemas.microsoft.com/office/drawing/2014/main" val="3501959544"/>
                    </a:ext>
                  </a:extLst>
                </a:gridCol>
                <a:gridCol w="7185592">
                  <a:extLst>
                    <a:ext uri="{9D8B030D-6E8A-4147-A177-3AD203B41FA5}">
                      <a16:colId xmlns:a16="http://schemas.microsoft.com/office/drawing/2014/main" val="4060246889"/>
                    </a:ext>
                  </a:extLst>
                </a:gridCol>
              </a:tblGrid>
              <a:tr h="512456">
                <a:tc>
                  <a:txBody>
                    <a:bodyPr/>
                    <a:lstStyle/>
                    <a:p>
                      <a:pPr algn="ctr"/>
                      <a:r>
                        <a:rPr lang="en-IN" sz="1600" b="1" kern="1200" dirty="0" smtClean="0">
                          <a:solidFill>
                            <a:schemeClr val="lt1"/>
                          </a:solidFill>
                          <a:latin typeface="+mj-lt"/>
                          <a:ea typeface="+mn-ea"/>
                          <a:cs typeface="+mn-cs"/>
                        </a:rPr>
                        <a:t>Quality Certification</a:t>
                      </a:r>
                      <a:endParaRPr lang="en-IN" sz="1600" b="1" kern="1200" dirty="0">
                        <a:solidFill>
                          <a:schemeClr val="lt1"/>
                        </a:solidFill>
                        <a:latin typeface="+mj-lt"/>
                        <a:ea typeface="+mn-ea"/>
                        <a:cs typeface="+mn-cs"/>
                      </a:endParaRPr>
                    </a:p>
                  </a:txBody>
                  <a:tcPr anchor="ctr">
                    <a:solidFill>
                      <a:srgbClr val="0F6FC6"/>
                    </a:solidFill>
                  </a:tcPr>
                </a:tc>
                <a:tc>
                  <a:txBody>
                    <a:bodyPr/>
                    <a:lstStyle/>
                    <a:p>
                      <a:pPr algn="just"/>
                      <a:r>
                        <a:rPr lang="en-IN" sz="1400" b="0" kern="1200" baseline="0" dirty="0" smtClean="0">
                          <a:solidFill>
                            <a:schemeClr val="dk1"/>
                          </a:solidFill>
                          <a:latin typeface="+mj-lt"/>
                          <a:ea typeface="+mn-ea"/>
                          <a:cs typeface="+mn-cs"/>
                        </a:rPr>
                        <a:t>50% reimbursement on quality certification charges up to INR 5 lakhs per firm.</a:t>
                      </a:r>
                      <a:endParaRPr lang="en-IN" sz="1400" b="0" kern="1200" baseline="0" dirty="0">
                        <a:solidFill>
                          <a:schemeClr val="dk1"/>
                        </a:solidFill>
                        <a:latin typeface="+mj-lt"/>
                        <a:ea typeface="+mn-ea"/>
                        <a:cs typeface="+mn-cs"/>
                      </a:endParaRPr>
                    </a:p>
                  </a:txBody>
                  <a:tcPr anchor="ctr">
                    <a:solidFill>
                      <a:srgbClr val="CCD5EA"/>
                    </a:solidFill>
                  </a:tcPr>
                </a:tc>
                <a:extLst>
                  <a:ext uri="{0D108BD9-81ED-4DB2-BD59-A6C34878D82A}">
                    <a16:rowId xmlns:a16="http://schemas.microsoft.com/office/drawing/2014/main" val="3865118836"/>
                  </a:ext>
                </a:extLst>
              </a:tr>
              <a:tr h="761971">
                <a:tc>
                  <a:txBody>
                    <a:bodyPr/>
                    <a:lstStyle/>
                    <a:p>
                      <a:pPr algn="ctr"/>
                      <a:r>
                        <a:rPr lang="en-IN" sz="1600" b="1" kern="1200" dirty="0" smtClean="0">
                          <a:solidFill>
                            <a:schemeClr val="lt1"/>
                          </a:solidFill>
                          <a:latin typeface="+mj-lt"/>
                          <a:ea typeface="+mn-ea"/>
                          <a:cs typeface="+mn-cs"/>
                        </a:rPr>
                        <a:t>Power Tariff </a:t>
                      </a:r>
                      <a:endParaRPr lang="en-IN" sz="1600" b="1" kern="1200" dirty="0">
                        <a:solidFill>
                          <a:schemeClr val="lt1"/>
                        </a:solidFill>
                        <a:latin typeface="+mj-lt"/>
                        <a:ea typeface="+mn-ea"/>
                        <a:cs typeface="+mn-cs"/>
                      </a:endParaRPr>
                    </a:p>
                  </a:txBody>
                  <a:tcPr anchor="ctr">
                    <a:solidFill>
                      <a:srgbClr val="0F6FC6"/>
                    </a:solidFill>
                  </a:tcPr>
                </a:tc>
                <a:tc>
                  <a:txBody>
                    <a:bodyPr/>
                    <a:lstStyle/>
                    <a:p>
                      <a:pPr algn="just"/>
                      <a:r>
                        <a:rPr lang="en-IN" sz="1400" b="0" kern="1200" baseline="0" dirty="0" smtClean="0">
                          <a:solidFill>
                            <a:schemeClr val="dk1"/>
                          </a:solidFill>
                          <a:latin typeface="+mj-lt"/>
                          <a:ea typeface="+mn-ea"/>
                          <a:cs typeface="+mn-cs"/>
                        </a:rPr>
                        <a:t>All IT companies operating in the state shall be eligible for industrial tariff towards their power consumption.</a:t>
                      </a:r>
                      <a:endParaRPr lang="en-IN" sz="1400" b="0" kern="1200" baseline="0" dirty="0">
                        <a:solidFill>
                          <a:schemeClr val="dk1"/>
                        </a:solidFill>
                        <a:latin typeface="+mj-lt"/>
                        <a:ea typeface="+mn-ea"/>
                        <a:cs typeface="+mn-cs"/>
                      </a:endParaRPr>
                    </a:p>
                  </a:txBody>
                  <a:tcPr anchor="ctr">
                    <a:solidFill>
                      <a:srgbClr val="CCD5EA"/>
                    </a:solidFill>
                  </a:tcPr>
                </a:tc>
                <a:extLst>
                  <a:ext uri="{0D108BD9-81ED-4DB2-BD59-A6C34878D82A}">
                    <a16:rowId xmlns:a16="http://schemas.microsoft.com/office/drawing/2014/main" val="1611498438"/>
                  </a:ext>
                </a:extLst>
              </a:tr>
              <a:tr h="761971">
                <a:tc>
                  <a:txBody>
                    <a:bodyPr/>
                    <a:lstStyle/>
                    <a:p>
                      <a:pPr algn="ctr"/>
                      <a:r>
                        <a:rPr lang="en-IN" sz="1600" b="1" kern="1200" dirty="0" smtClean="0">
                          <a:solidFill>
                            <a:schemeClr val="lt1"/>
                          </a:solidFill>
                          <a:latin typeface="+mj-lt"/>
                          <a:ea typeface="+mn-ea"/>
                          <a:cs typeface="+mn-cs"/>
                        </a:rPr>
                        <a:t>Transport</a:t>
                      </a:r>
                      <a:r>
                        <a:rPr lang="en-IN" sz="1600" b="1" kern="1200" baseline="0" dirty="0" smtClean="0">
                          <a:solidFill>
                            <a:schemeClr val="lt1"/>
                          </a:solidFill>
                          <a:latin typeface="+mj-lt"/>
                          <a:ea typeface="+mn-ea"/>
                          <a:cs typeface="+mn-cs"/>
                        </a:rPr>
                        <a:t> subsidy</a:t>
                      </a:r>
                      <a:endParaRPr lang="en-IN" sz="1600" b="1" kern="1200" dirty="0">
                        <a:solidFill>
                          <a:schemeClr val="lt1"/>
                        </a:solidFill>
                        <a:latin typeface="+mj-lt"/>
                        <a:ea typeface="+mn-ea"/>
                        <a:cs typeface="+mn-cs"/>
                      </a:endParaRPr>
                    </a:p>
                  </a:txBody>
                  <a:tcPr anchor="ctr">
                    <a:solidFill>
                      <a:srgbClr val="0F6FC6"/>
                    </a:solidFill>
                  </a:tcPr>
                </a:tc>
                <a:tc>
                  <a:txBody>
                    <a:bodyPr/>
                    <a:lstStyle/>
                    <a:p>
                      <a:pPr algn="just"/>
                      <a:r>
                        <a:rPr lang="en-IN" sz="1400" b="0" kern="1200" baseline="0" dirty="0" smtClean="0">
                          <a:solidFill>
                            <a:schemeClr val="dk1"/>
                          </a:solidFill>
                          <a:latin typeface="+mj-lt"/>
                          <a:ea typeface="+mn-ea"/>
                          <a:cs typeface="+mn-cs"/>
                        </a:rPr>
                        <a:t>A transport subsidy of INR 500/- per employment per month shall be provided for a period of 2 years, capped to a maximum of INR 10 lakhs per firm.</a:t>
                      </a:r>
                      <a:endParaRPr lang="en-IN" sz="1400" b="0" kern="1200" baseline="0" dirty="0">
                        <a:solidFill>
                          <a:schemeClr val="dk1"/>
                        </a:solidFill>
                        <a:latin typeface="+mj-lt"/>
                        <a:ea typeface="+mn-ea"/>
                        <a:cs typeface="+mn-cs"/>
                      </a:endParaRPr>
                    </a:p>
                  </a:txBody>
                  <a:tcPr anchor="ctr">
                    <a:solidFill>
                      <a:srgbClr val="CCD5EA"/>
                    </a:solidFill>
                  </a:tcPr>
                </a:tc>
                <a:extLst>
                  <a:ext uri="{0D108BD9-81ED-4DB2-BD59-A6C34878D82A}">
                    <a16:rowId xmlns:a16="http://schemas.microsoft.com/office/drawing/2014/main" val="3902054226"/>
                  </a:ext>
                </a:extLst>
              </a:tr>
              <a:tr h="761971">
                <a:tc>
                  <a:txBody>
                    <a:bodyPr/>
                    <a:lstStyle/>
                    <a:p>
                      <a:pPr algn="ctr"/>
                      <a:r>
                        <a:rPr lang="en-IN" sz="1600" b="1" kern="1200" dirty="0" smtClean="0">
                          <a:solidFill>
                            <a:schemeClr val="lt1"/>
                          </a:solidFill>
                          <a:latin typeface="+mj-lt"/>
                          <a:ea typeface="+mn-ea"/>
                          <a:cs typeface="+mn-cs"/>
                        </a:rPr>
                        <a:t>Incentives to Training Institutes </a:t>
                      </a:r>
                      <a:endParaRPr lang="en-IN" sz="1600" b="1" kern="1200" dirty="0">
                        <a:solidFill>
                          <a:schemeClr val="lt1"/>
                        </a:solidFill>
                        <a:latin typeface="+mj-lt"/>
                        <a:ea typeface="+mn-ea"/>
                        <a:cs typeface="+mn-cs"/>
                      </a:endParaRPr>
                    </a:p>
                  </a:txBody>
                  <a:tcPr anchor="ctr">
                    <a:solidFill>
                      <a:srgbClr val="0F6FC6"/>
                    </a:solidFill>
                  </a:tcPr>
                </a:tc>
                <a:tc>
                  <a:txBody>
                    <a:bodyPr/>
                    <a:lstStyle/>
                    <a:p>
                      <a:pPr algn="just"/>
                      <a:r>
                        <a:rPr lang="en-IN" sz="1400" b="0" kern="1200" baseline="0" dirty="0" smtClean="0">
                          <a:solidFill>
                            <a:schemeClr val="dk1"/>
                          </a:solidFill>
                          <a:latin typeface="+mj-lt"/>
                          <a:ea typeface="+mn-ea"/>
                          <a:cs typeface="+mn-cs"/>
                        </a:rPr>
                        <a:t>Training institutes registered in the state and having a physical premises in the state shall be offered a one-time incentive of INR 10,000/- per local full-time direct employment position facilitated in the state. </a:t>
                      </a:r>
                      <a:endParaRPr lang="en-IN" sz="1400" b="0" kern="1200" baseline="0" dirty="0">
                        <a:solidFill>
                          <a:schemeClr val="dk1"/>
                        </a:solidFill>
                        <a:latin typeface="+mj-lt"/>
                        <a:ea typeface="+mn-ea"/>
                        <a:cs typeface="+mn-cs"/>
                      </a:endParaRPr>
                    </a:p>
                  </a:txBody>
                  <a:tcPr anchor="ctr">
                    <a:solidFill>
                      <a:srgbClr val="CCD5EA"/>
                    </a:solidFill>
                  </a:tcPr>
                </a:tc>
                <a:extLst>
                  <a:ext uri="{0D108BD9-81ED-4DB2-BD59-A6C34878D82A}">
                    <a16:rowId xmlns:a16="http://schemas.microsoft.com/office/drawing/2014/main" val="350026475"/>
                  </a:ext>
                </a:extLst>
              </a:tr>
              <a:tr h="761971">
                <a:tc>
                  <a:txBody>
                    <a:bodyPr/>
                    <a:lstStyle/>
                    <a:p>
                      <a:pPr algn="ctr"/>
                      <a:r>
                        <a:rPr lang="en-IN" sz="1600" b="1" kern="1200" dirty="0" smtClean="0">
                          <a:solidFill>
                            <a:schemeClr val="lt1"/>
                          </a:solidFill>
                          <a:latin typeface="+mj-lt"/>
                          <a:ea typeface="+mn-ea"/>
                          <a:cs typeface="+mn-cs"/>
                        </a:rPr>
                        <a:t>Measures</a:t>
                      </a:r>
                      <a:r>
                        <a:rPr lang="en-IN" sz="1600" b="1" kern="1200" baseline="0" dirty="0" smtClean="0">
                          <a:solidFill>
                            <a:schemeClr val="lt1"/>
                          </a:solidFill>
                          <a:latin typeface="+mj-lt"/>
                          <a:ea typeface="+mn-ea"/>
                          <a:cs typeface="+mn-cs"/>
                        </a:rPr>
                        <a:t> for Start-up ecosystem development</a:t>
                      </a:r>
                      <a:endParaRPr lang="en-IN" sz="1600" b="1" kern="1200" dirty="0">
                        <a:solidFill>
                          <a:schemeClr val="lt1"/>
                        </a:solidFill>
                        <a:latin typeface="+mj-lt"/>
                        <a:ea typeface="+mn-ea"/>
                        <a:cs typeface="+mn-cs"/>
                      </a:endParaRPr>
                    </a:p>
                  </a:txBody>
                  <a:tcPr anchor="ctr">
                    <a:solidFill>
                      <a:srgbClr val="0F6FC6"/>
                    </a:solidFill>
                  </a:tcPr>
                </a:tc>
                <a:tc>
                  <a:txBody>
                    <a:bodyPr/>
                    <a:lstStyle/>
                    <a:p>
                      <a:pPr marL="342900" indent="-342900" algn="just">
                        <a:buFont typeface="+mj-lt"/>
                        <a:buAutoNum type="alphaLcPeriod"/>
                      </a:pPr>
                      <a:r>
                        <a:rPr lang="en-US" sz="1400" b="0" kern="1200" baseline="0" dirty="0" smtClean="0">
                          <a:solidFill>
                            <a:schemeClr val="dk1"/>
                          </a:solidFill>
                          <a:latin typeface="+mj-lt"/>
                          <a:ea typeface="+mn-ea"/>
                          <a:cs typeface="+mn-cs"/>
                        </a:rPr>
                        <a:t>Government shall launch a flagship startup promotion scheme for early stage startups, Accelerate Startups in Andhra Pradesh (ASAP)’, offering plug and play office space, access to a network of investors, mentors and the State’s trained talent pool. These provisions and other common shared services shall be offered to startups on </a:t>
                      </a:r>
                      <a:r>
                        <a:rPr lang="en-IN" sz="1400" b="0" kern="1200" baseline="0" dirty="0" smtClean="0">
                          <a:solidFill>
                            <a:schemeClr val="dk1"/>
                          </a:solidFill>
                          <a:latin typeface="+mj-lt"/>
                          <a:ea typeface="+mn-ea"/>
                          <a:cs typeface="+mn-cs"/>
                        </a:rPr>
                        <a:t>reasonable charges.</a:t>
                      </a:r>
                    </a:p>
                    <a:p>
                      <a:pPr marL="342900" indent="-342900" algn="just">
                        <a:buFont typeface="+mj-lt"/>
                        <a:buAutoNum type="alphaLcPeriod"/>
                      </a:pPr>
                      <a:r>
                        <a:rPr lang="en-US" sz="1400" b="0" kern="1200" baseline="0" dirty="0" smtClean="0">
                          <a:solidFill>
                            <a:schemeClr val="dk1"/>
                          </a:solidFill>
                          <a:latin typeface="+mj-lt"/>
                          <a:ea typeface="+mn-ea"/>
                          <a:cs typeface="+mn-cs"/>
                        </a:rPr>
                        <a:t>A fund of funds of INR 100 Cr. shall be co-created in partnership with a consortium of Venture Capitals and Private Equity firms and universities, for funding startups in the </a:t>
                      </a:r>
                      <a:r>
                        <a:rPr lang="en-IN" sz="1400" b="0" kern="1200" baseline="0" dirty="0" smtClean="0">
                          <a:solidFill>
                            <a:schemeClr val="dk1"/>
                          </a:solidFill>
                          <a:latin typeface="+mj-lt"/>
                          <a:ea typeface="+mn-ea"/>
                          <a:cs typeface="+mn-cs"/>
                        </a:rPr>
                        <a:t>State.</a:t>
                      </a:r>
                    </a:p>
                    <a:p>
                      <a:pPr algn="just"/>
                      <a:endParaRPr lang="en-IN" sz="1400" b="0" kern="1200" baseline="0" dirty="0">
                        <a:solidFill>
                          <a:schemeClr val="dk1"/>
                        </a:solidFill>
                        <a:latin typeface="+mj-lt"/>
                        <a:ea typeface="+mn-ea"/>
                        <a:cs typeface="+mn-cs"/>
                      </a:endParaRPr>
                    </a:p>
                  </a:txBody>
                  <a:tcPr anchor="ctr">
                    <a:solidFill>
                      <a:srgbClr val="CCD5EA"/>
                    </a:solidFill>
                  </a:tcPr>
                </a:tc>
                <a:extLst>
                  <a:ext uri="{0D108BD9-81ED-4DB2-BD59-A6C34878D82A}">
                    <a16:rowId xmlns:a16="http://schemas.microsoft.com/office/drawing/2014/main" val="4065416108"/>
                  </a:ext>
                </a:extLst>
              </a:tr>
            </a:tbl>
          </a:graphicData>
        </a:graphic>
      </p:graphicFrame>
    </p:spTree>
    <p:extLst>
      <p:ext uri="{BB962C8B-B14F-4D97-AF65-F5344CB8AC3E}">
        <p14:creationId xmlns:p14="http://schemas.microsoft.com/office/powerpoint/2010/main" val="2421590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5718" y="959951"/>
            <a:ext cx="6381946" cy="430887"/>
          </a:xfrm>
          <a:prstGeom prst="rect">
            <a:avLst/>
          </a:prstGeom>
          <a:noFill/>
        </p:spPr>
        <p:txBody>
          <a:bodyPr wrap="square" rtlCol="0">
            <a:spAutoFit/>
          </a:bodyPr>
          <a:lstStyle/>
          <a:p>
            <a:pPr algn="ctr"/>
            <a:r>
              <a:rPr lang="en-IN" sz="2200" b="1" dirty="0">
                <a:solidFill>
                  <a:schemeClr val="accent1"/>
                </a:solidFill>
              </a:rPr>
              <a:t>INTRODUCTION</a:t>
            </a:r>
          </a:p>
        </p:txBody>
      </p:sp>
      <p:sp>
        <p:nvSpPr>
          <p:cNvPr id="4" name="Rectangle 3"/>
          <p:cNvSpPr/>
          <p:nvPr/>
        </p:nvSpPr>
        <p:spPr>
          <a:xfrm>
            <a:off x="1292677" y="1390838"/>
            <a:ext cx="9855220" cy="5016758"/>
          </a:xfrm>
          <a:prstGeom prst="rect">
            <a:avLst/>
          </a:prstGeom>
        </p:spPr>
        <p:txBody>
          <a:bodyPr wrap="square">
            <a:spAutoFit/>
          </a:bodyPr>
          <a:lstStyle/>
          <a:p>
            <a:pPr algn="just"/>
            <a:r>
              <a:rPr lang="en-IN" dirty="0" smtClean="0">
                <a:solidFill>
                  <a:srgbClr val="212529"/>
                </a:solidFill>
              </a:rPr>
              <a:t>	</a:t>
            </a:r>
            <a:r>
              <a:rPr lang="en-IN" sz="1600" dirty="0" smtClean="0">
                <a:solidFill>
                  <a:srgbClr val="212529"/>
                </a:solidFill>
                <a:latin typeface="+mj-lt"/>
              </a:rPr>
              <a:t>As </a:t>
            </a:r>
            <a:r>
              <a:rPr lang="en-IN" sz="1600" dirty="0">
                <a:solidFill>
                  <a:srgbClr val="212529"/>
                </a:solidFill>
                <a:latin typeface="+mj-lt"/>
              </a:rPr>
              <a:t>Andhra Pradesh embarks on a new journey of </a:t>
            </a:r>
            <a:r>
              <a:rPr lang="en-IN" sz="1600" dirty="0" smtClean="0">
                <a:solidFill>
                  <a:srgbClr val="212529"/>
                </a:solidFill>
                <a:latin typeface="+mj-lt"/>
              </a:rPr>
              <a:t>growth </a:t>
            </a:r>
            <a:r>
              <a:rPr lang="en-IN" sz="1600" dirty="0">
                <a:solidFill>
                  <a:srgbClr val="212529"/>
                </a:solidFill>
                <a:latin typeface="+mj-lt"/>
              </a:rPr>
              <a:t>under the dynamic leadership of Hon’ble Chief Minister Sri. Y.S Jaganmohan Reddy Garu, Andhra Pradesh offers a model for progressive Economic Growth and Development in developing nations </a:t>
            </a:r>
            <a:r>
              <a:rPr lang="en-IN" sz="1600" dirty="0" smtClean="0">
                <a:solidFill>
                  <a:srgbClr val="212529"/>
                </a:solidFill>
                <a:latin typeface="+mj-lt"/>
              </a:rPr>
              <a:t>segment. </a:t>
            </a:r>
            <a:r>
              <a:rPr lang="en-US" sz="1600" b="1" dirty="0">
                <a:latin typeface="+mj-lt"/>
              </a:rPr>
              <a:t>Andhra Pradesh</a:t>
            </a:r>
            <a:r>
              <a:rPr lang="en-US" sz="1600" dirty="0">
                <a:latin typeface="+mj-lt"/>
              </a:rPr>
              <a:t> is currently </a:t>
            </a:r>
            <a:r>
              <a:rPr lang="en-US" sz="1600" b="1" dirty="0">
                <a:latin typeface="+mj-lt"/>
              </a:rPr>
              <a:t>ranked</a:t>
            </a:r>
            <a:r>
              <a:rPr lang="en-US" sz="1600" dirty="0">
                <a:latin typeface="+mj-lt"/>
              </a:rPr>
              <a:t> No. </a:t>
            </a:r>
            <a:r>
              <a:rPr lang="en-US" sz="1600" b="1" dirty="0">
                <a:latin typeface="+mj-lt"/>
              </a:rPr>
              <a:t>1</a:t>
            </a:r>
            <a:r>
              <a:rPr lang="en-US" sz="1600" dirty="0">
                <a:latin typeface="+mj-lt"/>
              </a:rPr>
              <a:t> in the DIPP </a:t>
            </a:r>
            <a:r>
              <a:rPr lang="en-US" sz="1600" b="1" dirty="0">
                <a:latin typeface="+mj-lt"/>
              </a:rPr>
              <a:t>ranking</a:t>
            </a:r>
            <a:r>
              <a:rPr lang="en-US" sz="1600" dirty="0">
                <a:latin typeface="+mj-lt"/>
              </a:rPr>
              <a:t> on </a:t>
            </a:r>
            <a:r>
              <a:rPr lang="en-US" sz="1600" b="1" dirty="0">
                <a:latin typeface="+mj-lt"/>
              </a:rPr>
              <a:t>Ease of Doing Business</a:t>
            </a:r>
            <a:r>
              <a:rPr lang="en-US" sz="1600" dirty="0">
                <a:latin typeface="+mj-lt"/>
              </a:rPr>
              <a:t> (EODB) among States in </a:t>
            </a:r>
            <a:r>
              <a:rPr lang="en-US" sz="1600" dirty="0" smtClean="0">
                <a:latin typeface="+mj-lt"/>
              </a:rPr>
              <a:t>India. Recently, based on a year-long study of governance in Andhra Pradesh, Chief Minister </a:t>
            </a:r>
            <a:r>
              <a:rPr lang="en-US" sz="1600" b="1" dirty="0" smtClean="0">
                <a:latin typeface="+mj-lt"/>
              </a:rPr>
              <a:t>Y S Jagan Mohan Reddy </a:t>
            </a:r>
            <a:r>
              <a:rPr lang="en-US" sz="1600" dirty="0" smtClean="0">
                <a:latin typeface="+mj-lt"/>
              </a:rPr>
              <a:t>was conferred the SKOCH </a:t>
            </a:r>
            <a:r>
              <a:rPr lang="en-US" sz="1600" b="1" dirty="0" smtClean="0">
                <a:latin typeface="+mj-lt"/>
              </a:rPr>
              <a:t>CM of the year </a:t>
            </a:r>
            <a:r>
              <a:rPr lang="en-US" sz="1600" dirty="0" smtClean="0">
                <a:latin typeface="+mj-lt"/>
              </a:rPr>
              <a:t>for his leadership and bringing governance more efficient and transparent.</a:t>
            </a:r>
          </a:p>
          <a:p>
            <a:pPr algn="just"/>
            <a:r>
              <a:rPr lang="en-US" sz="1600" dirty="0" smtClean="0">
                <a:latin typeface="+mj-lt"/>
              </a:rPr>
              <a:t> </a:t>
            </a:r>
            <a:r>
              <a:rPr lang="en-US" sz="1600" dirty="0" smtClean="0">
                <a:solidFill>
                  <a:srgbClr val="212529"/>
                </a:solidFill>
              </a:rPr>
              <a:t>	</a:t>
            </a:r>
          </a:p>
          <a:p>
            <a:pPr algn="just"/>
            <a:r>
              <a:rPr lang="en-US" sz="1600" dirty="0">
                <a:solidFill>
                  <a:srgbClr val="212529"/>
                </a:solidFill>
                <a:latin typeface="+mj-lt"/>
              </a:rPr>
              <a:t>	</a:t>
            </a:r>
            <a:r>
              <a:rPr lang="en-US" sz="1600" dirty="0" smtClean="0">
                <a:latin typeface="+mj-lt"/>
              </a:rPr>
              <a:t>The </a:t>
            </a:r>
            <a:r>
              <a:rPr lang="en-US" sz="1600" dirty="0">
                <a:latin typeface="+mj-lt"/>
              </a:rPr>
              <a:t>Government of Andhra Pradesh ("AP Government") recently unveiled its new Industrial Policy 2020-23, Tourism Policy 2020-25, Food Processing Policy </a:t>
            </a:r>
            <a:r>
              <a:rPr lang="en-US" sz="1600" dirty="0" smtClean="0">
                <a:latin typeface="+mj-lt"/>
              </a:rPr>
              <a:t>2020-2025, Electronics &amp; IT/ITES Policy 2021-24 </a:t>
            </a:r>
            <a:r>
              <a:rPr lang="en-US" sz="1600" dirty="0">
                <a:latin typeface="+mj-lt"/>
              </a:rPr>
              <a:t>with the aim to attract private investments for establishing industrial projects on massive scale in the </a:t>
            </a:r>
            <a:r>
              <a:rPr lang="en-US" sz="1600" dirty="0" smtClean="0">
                <a:latin typeface="+mj-lt"/>
              </a:rPr>
              <a:t>state. </a:t>
            </a:r>
            <a:r>
              <a:rPr lang="en-US" sz="1600" dirty="0">
                <a:latin typeface="+mj-lt"/>
              </a:rPr>
              <a:t>The new policies focuses on creating a conducive ecosystem which makes industries based in Andhra Pradesh innovative and globally competitive. </a:t>
            </a:r>
          </a:p>
          <a:p>
            <a:pPr algn="just"/>
            <a:r>
              <a:rPr lang="en-US" sz="1600" dirty="0">
                <a:latin typeface="+mj-lt"/>
              </a:rPr>
              <a:t>	</a:t>
            </a:r>
            <a:endParaRPr lang="en-US" sz="1600" dirty="0" smtClean="0">
              <a:latin typeface="+mj-lt"/>
            </a:endParaRPr>
          </a:p>
          <a:p>
            <a:pPr algn="just"/>
            <a:r>
              <a:rPr lang="en-US" sz="1600" dirty="0">
                <a:latin typeface="+mj-lt"/>
              </a:rPr>
              <a:t>	</a:t>
            </a:r>
            <a:r>
              <a:rPr lang="en-US" sz="1600" dirty="0" smtClean="0">
                <a:latin typeface="+mj-lt"/>
              </a:rPr>
              <a:t>The </a:t>
            </a:r>
            <a:r>
              <a:rPr lang="en-US" sz="1600" dirty="0">
                <a:latin typeface="+mj-lt"/>
              </a:rPr>
              <a:t>Key objectives of state Government is </a:t>
            </a:r>
            <a:r>
              <a:rPr lang="en-US" sz="1600" b="1" dirty="0" smtClean="0">
                <a:latin typeface="+mj-lt"/>
              </a:rPr>
              <a:t>to </a:t>
            </a:r>
            <a:r>
              <a:rPr lang="en-US" sz="1600" b="1" dirty="0">
                <a:latin typeface="+mj-lt"/>
              </a:rPr>
              <a:t>support and plan balanced growth across regions and communities</a:t>
            </a:r>
            <a:r>
              <a:rPr lang="en-US" sz="1600" dirty="0">
                <a:latin typeface="+mj-lt"/>
              </a:rPr>
              <a:t> </a:t>
            </a:r>
            <a:r>
              <a:rPr lang="en-US" sz="1600" dirty="0" smtClean="0">
                <a:latin typeface="+mj-lt"/>
              </a:rPr>
              <a:t>and </a:t>
            </a:r>
            <a:r>
              <a:rPr lang="en-US" sz="1600" b="1" dirty="0" smtClean="0">
                <a:latin typeface="+mj-lt"/>
              </a:rPr>
              <a:t>to </a:t>
            </a:r>
            <a:r>
              <a:rPr lang="en-US" sz="1600" b="1" dirty="0">
                <a:latin typeface="+mj-lt"/>
              </a:rPr>
              <a:t>achieve environmentally sustainable growth and to enhance the quantum and quality of skilled manpower </a:t>
            </a:r>
            <a:r>
              <a:rPr lang="en-US" sz="1600" dirty="0">
                <a:latin typeface="+mj-lt"/>
              </a:rPr>
              <a:t>and </a:t>
            </a:r>
            <a:r>
              <a:rPr lang="en-US" sz="1600" b="1" dirty="0" smtClean="0">
                <a:latin typeface="+mj-lt"/>
              </a:rPr>
              <a:t>to </a:t>
            </a:r>
            <a:r>
              <a:rPr lang="en-US" sz="1600" b="1" dirty="0">
                <a:latin typeface="+mj-lt"/>
              </a:rPr>
              <a:t>raise the per capital income of the </a:t>
            </a:r>
            <a:r>
              <a:rPr lang="en-US" sz="1600" b="1" dirty="0" smtClean="0">
                <a:latin typeface="+mj-lt"/>
              </a:rPr>
              <a:t>state</a:t>
            </a:r>
            <a:r>
              <a:rPr lang="en-US" sz="1600" dirty="0" smtClean="0">
                <a:latin typeface="+mj-lt"/>
              </a:rPr>
              <a:t>. That includes </a:t>
            </a:r>
            <a:r>
              <a:rPr lang="en-US" sz="1600" dirty="0">
                <a:latin typeface="+mj-lt"/>
              </a:rPr>
              <a:t>infrastructural </a:t>
            </a:r>
            <a:r>
              <a:rPr lang="en-US" sz="1600" dirty="0" smtClean="0">
                <a:latin typeface="+mj-lt"/>
              </a:rPr>
              <a:t>development, </a:t>
            </a:r>
            <a:r>
              <a:rPr lang="en-US" sz="1600" dirty="0">
                <a:latin typeface="+mj-lt"/>
              </a:rPr>
              <a:t>ease of doing business </a:t>
            </a:r>
            <a:r>
              <a:rPr lang="en-US" sz="1600" dirty="0" smtClean="0">
                <a:latin typeface="+mj-lt"/>
              </a:rPr>
              <a:t>measures, </a:t>
            </a:r>
            <a:r>
              <a:rPr lang="en-US" sz="1600" dirty="0">
                <a:latin typeface="+mj-lt"/>
              </a:rPr>
              <a:t>improving labour access / skilling, developing a support center for entrepreneurs, </a:t>
            </a:r>
            <a:r>
              <a:rPr lang="en-US" sz="1600" dirty="0" smtClean="0">
                <a:latin typeface="+mj-lt"/>
              </a:rPr>
              <a:t>incentives, </a:t>
            </a:r>
            <a:r>
              <a:rPr lang="en-US" sz="1600" dirty="0">
                <a:latin typeface="+mj-lt"/>
              </a:rPr>
              <a:t>and special incentives for socially disadvantaged groups such as </a:t>
            </a:r>
            <a:r>
              <a:rPr lang="en-US" sz="1600" dirty="0" smtClean="0">
                <a:latin typeface="+mj-lt"/>
              </a:rPr>
              <a:t>women members </a:t>
            </a:r>
            <a:r>
              <a:rPr lang="en-US" sz="1600" dirty="0">
                <a:latin typeface="+mj-lt"/>
              </a:rPr>
              <a:t>of the scheduled caste, scheduled tribes and other communities for establishments and thus enable the state as an attractive and competitive destination for industrial investments in the country.</a:t>
            </a:r>
          </a:p>
          <a:p>
            <a:pPr algn="just"/>
            <a:endParaRPr lang="en-US" sz="1400" dirty="0">
              <a:latin typeface="+mj-lt"/>
            </a:endParaRPr>
          </a:p>
        </p:txBody>
      </p:sp>
    </p:spTree>
    <p:extLst>
      <p:ext uri="{BB962C8B-B14F-4D97-AF65-F5344CB8AC3E}">
        <p14:creationId xmlns:p14="http://schemas.microsoft.com/office/powerpoint/2010/main" val="9371226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8896" y="1151570"/>
            <a:ext cx="10179281"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accent1"/>
                </a:solidFill>
              </a:rPr>
              <a:t>Fiscal Incentives under the AP IT Policy</a:t>
            </a:r>
            <a:endParaRPr lang="en-IN" b="1" dirty="0">
              <a:solidFill>
                <a:schemeClr val="accent1"/>
              </a:solidFill>
            </a:endParaRPr>
          </a:p>
        </p:txBody>
      </p:sp>
      <p:sp>
        <p:nvSpPr>
          <p:cNvPr id="4" name="Rectangle 3"/>
          <p:cNvSpPr/>
          <p:nvPr/>
        </p:nvSpPr>
        <p:spPr>
          <a:xfrm>
            <a:off x="10876843" y="5879542"/>
            <a:ext cx="75322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smtClean="0">
                <a:ln>
                  <a:noFill/>
                </a:ln>
                <a:solidFill>
                  <a:prstClr val="black"/>
                </a:solidFill>
                <a:effectLst/>
                <a:uLnTx/>
                <a:uFillTx/>
                <a:latin typeface="Calibri"/>
                <a:ea typeface="+mn-ea"/>
                <a:cs typeface="+mn-cs"/>
              </a:rPr>
              <a:t>Cont..</a:t>
            </a: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p:cNvSpPr/>
          <p:nvPr/>
        </p:nvSpPr>
        <p:spPr>
          <a:xfrm>
            <a:off x="1337481" y="815301"/>
            <a:ext cx="9062113" cy="430887"/>
          </a:xfrm>
          <a:prstGeom prst="rect">
            <a:avLst/>
          </a:prstGeom>
        </p:spPr>
        <p:txBody>
          <a:bodyPr wrap="square">
            <a:spAutoFit/>
          </a:bodyPr>
          <a:lstStyle/>
          <a:p>
            <a:pPr algn="ctr"/>
            <a:r>
              <a:rPr lang="en-IN" sz="2200" b="1" dirty="0">
                <a:solidFill>
                  <a:schemeClr val="accent1"/>
                </a:solidFill>
              </a:rPr>
              <a:t>AP IT/ITES POLICY 2021-24</a:t>
            </a:r>
          </a:p>
        </p:txBody>
      </p:sp>
      <p:graphicFrame>
        <p:nvGraphicFramePr>
          <p:cNvPr id="6" name="Table 5"/>
          <p:cNvGraphicFramePr>
            <a:graphicFrameLocks noGrp="1"/>
          </p:cNvGraphicFramePr>
          <p:nvPr>
            <p:extLst>
              <p:ext uri="{D42A27DB-BD31-4B8C-83A1-F6EECF244321}">
                <p14:modId xmlns:p14="http://schemas.microsoft.com/office/powerpoint/2010/main" val="1759125506"/>
              </p:ext>
            </p:extLst>
          </p:nvPr>
        </p:nvGraphicFramePr>
        <p:xfrm>
          <a:off x="959140" y="1520902"/>
          <a:ext cx="10179281" cy="4358640"/>
        </p:xfrm>
        <a:graphic>
          <a:graphicData uri="http://schemas.openxmlformats.org/drawingml/2006/table">
            <a:tbl>
              <a:tblPr firstRow="1" bandRow="1">
                <a:tableStyleId>{5C22544A-7EE6-4342-B048-85BDC9FD1C3A}</a:tableStyleId>
              </a:tblPr>
              <a:tblGrid>
                <a:gridCol w="2675014">
                  <a:extLst>
                    <a:ext uri="{9D8B030D-6E8A-4147-A177-3AD203B41FA5}">
                      <a16:colId xmlns:a16="http://schemas.microsoft.com/office/drawing/2014/main" val="3501959544"/>
                    </a:ext>
                  </a:extLst>
                </a:gridCol>
                <a:gridCol w="7504267">
                  <a:extLst>
                    <a:ext uri="{9D8B030D-6E8A-4147-A177-3AD203B41FA5}">
                      <a16:colId xmlns:a16="http://schemas.microsoft.com/office/drawing/2014/main" val="4060246889"/>
                    </a:ext>
                  </a:extLst>
                </a:gridCol>
              </a:tblGrid>
              <a:tr h="761971">
                <a:tc>
                  <a:txBody>
                    <a:bodyPr/>
                    <a:lstStyle/>
                    <a:p>
                      <a:pPr algn="ctr"/>
                      <a:r>
                        <a:rPr lang="en-IN" sz="1600" b="1" kern="1200" dirty="0" smtClean="0">
                          <a:solidFill>
                            <a:schemeClr val="lt1"/>
                          </a:solidFill>
                          <a:latin typeface="+mj-lt"/>
                          <a:ea typeface="+mn-ea"/>
                          <a:cs typeface="+mn-cs"/>
                        </a:rPr>
                        <a:t>Measures</a:t>
                      </a:r>
                      <a:r>
                        <a:rPr lang="en-IN" sz="1600" b="1" kern="1200" baseline="0" dirty="0" smtClean="0">
                          <a:solidFill>
                            <a:schemeClr val="lt1"/>
                          </a:solidFill>
                          <a:latin typeface="+mj-lt"/>
                          <a:ea typeface="+mn-ea"/>
                          <a:cs typeface="+mn-cs"/>
                        </a:rPr>
                        <a:t> for Start-up </a:t>
                      </a:r>
                    </a:p>
                    <a:p>
                      <a:pPr algn="ctr"/>
                      <a:r>
                        <a:rPr lang="en-IN" sz="1600" b="1" kern="1200" baseline="0" dirty="0" smtClean="0">
                          <a:solidFill>
                            <a:schemeClr val="lt1"/>
                          </a:solidFill>
                          <a:latin typeface="+mj-lt"/>
                          <a:ea typeface="+mn-ea"/>
                          <a:cs typeface="+mn-cs"/>
                        </a:rPr>
                        <a:t>ecosystem development</a:t>
                      </a:r>
                      <a:endParaRPr lang="en-IN" sz="1600" b="1" kern="1200" dirty="0">
                        <a:solidFill>
                          <a:schemeClr val="lt1"/>
                        </a:solidFill>
                        <a:latin typeface="+mj-lt"/>
                        <a:ea typeface="+mn-ea"/>
                        <a:cs typeface="+mn-cs"/>
                      </a:endParaRPr>
                    </a:p>
                  </a:txBody>
                  <a:tcPr anchor="ctr">
                    <a:solidFill>
                      <a:srgbClr val="0F6FC6"/>
                    </a:solidFill>
                  </a:tcPr>
                </a:tc>
                <a:tc>
                  <a:txBody>
                    <a:bodyPr/>
                    <a:lstStyle/>
                    <a:p>
                      <a:r>
                        <a:rPr lang="en-US" sz="1400" b="0" kern="1200" baseline="0" dirty="0" smtClean="0">
                          <a:solidFill>
                            <a:schemeClr val="dk1"/>
                          </a:solidFill>
                          <a:latin typeface="+mj-lt"/>
                          <a:ea typeface="+mn-ea"/>
                          <a:cs typeface="+mn-cs"/>
                        </a:rPr>
                        <a:t>Training programs for entrepreneurs with business ideas, to address knowledge gaps in understanding target market, business plan, tax laws, insurance, financial planning, promoting business, sales, service etc. would be imparted</a:t>
                      </a:r>
                    </a:p>
                    <a:p>
                      <a:endParaRPr lang="en-US" sz="1400" b="0" kern="1200" baseline="0" dirty="0" smtClean="0">
                        <a:solidFill>
                          <a:schemeClr val="dk1"/>
                        </a:solidFill>
                        <a:latin typeface="+mj-lt"/>
                        <a:ea typeface="+mn-ea"/>
                        <a:cs typeface="+mn-cs"/>
                      </a:endParaRPr>
                    </a:p>
                    <a:p>
                      <a:pPr marL="400050" indent="-400050">
                        <a:buFont typeface="+mj-lt"/>
                        <a:buAutoNum type="romanLcPeriod"/>
                      </a:pPr>
                      <a:r>
                        <a:rPr lang="en-US" sz="1400" b="0" kern="1200" baseline="0" dirty="0" smtClean="0">
                          <a:solidFill>
                            <a:schemeClr val="dk1"/>
                          </a:solidFill>
                          <a:latin typeface="+mj-lt"/>
                          <a:ea typeface="+mn-ea"/>
                          <a:cs typeface="+mn-cs"/>
                        </a:rPr>
                        <a:t>Access to market reports and surveys for early stage startups would be provided.</a:t>
                      </a:r>
                    </a:p>
                    <a:p>
                      <a:pPr marL="400050" indent="-400050">
                        <a:buFont typeface="+mj-lt"/>
                        <a:buAutoNum type="romanLcPeriod"/>
                      </a:pPr>
                      <a:endParaRPr lang="en-US" sz="1400" b="0" kern="1200" baseline="0" dirty="0" smtClean="0">
                        <a:solidFill>
                          <a:schemeClr val="dk1"/>
                        </a:solidFill>
                        <a:latin typeface="+mj-lt"/>
                        <a:ea typeface="+mn-ea"/>
                        <a:cs typeface="+mn-cs"/>
                      </a:endParaRPr>
                    </a:p>
                    <a:p>
                      <a:pPr marL="400050" indent="-400050">
                        <a:buFont typeface="+mj-lt"/>
                        <a:buAutoNum type="romanLcPeriod"/>
                      </a:pPr>
                      <a:r>
                        <a:rPr lang="en-US" sz="1400" b="0" kern="1200" baseline="0" dirty="0" smtClean="0">
                          <a:solidFill>
                            <a:schemeClr val="dk1"/>
                          </a:solidFill>
                          <a:latin typeface="+mj-lt"/>
                          <a:ea typeface="+mn-ea"/>
                          <a:cs typeface="+mn-cs"/>
                        </a:rPr>
                        <a:t>Incubation centers shall be set up in areas notified by the Government from time to </a:t>
                      </a:r>
                      <a:r>
                        <a:rPr lang="en-IN" sz="1400" b="0" kern="1200" baseline="0" dirty="0" smtClean="0">
                          <a:solidFill>
                            <a:schemeClr val="dk1"/>
                          </a:solidFill>
                          <a:latin typeface="+mj-lt"/>
                          <a:ea typeface="+mn-ea"/>
                          <a:cs typeface="+mn-cs"/>
                        </a:rPr>
                        <a:t>time.</a:t>
                      </a:r>
                    </a:p>
                    <a:p>
                      <a:pPr marL="400050" indent="-400050" algn="just">
                        <a:buFont typeface="+mj-lt"/>
                        <a:buAutoNum type="romanLcPeriod"/>
                      </a:pPr>
                      <a:endParaRPr lang="en-US" sz="1400" b="0" kern="1200" baseline="0" dirty="0" smtClean="0">
                        <a:solidFill>
                          <a:schemeClr val="dk1"/>
                        </a:solidFill>
                        <a:latin typeface="+mj-lt"/>
                        <a:ea typeface="+mn-ea"/>
                        <a:cs typeface="+mn-cs"/>
                      </a:endParaRPr>
                    </a:p>
                    <a:p>
                      <a:pPr marL="400050" indent="-400050" algn="just">
                        <a:buFont typeface="+mj-lt"/>
                        <a:buAutoNum type="romanLcPeriod"/>
                      </a:pPr>
                      <a:r>
                        <a:rPr lang="en-US" sz="1400" b="0" kern="1200" baseline="0" dirty="0" smtClean="0">
                          <a:solidFill>
                            <a:schemeClr val="dk1"/>
                          </a:solidFill>
                          <a:latin typeface="+mj-lt"/>
                          <a:ea typeface="+mn-ea"/>
                          <a:cs typeface="+mn-cs"/>
                        </a:rPr>
                        <a:t>The department will strive to conduct hackathons and workshops for startups based in the State, in collaboration with Universities and colleges, to ensure continuous innovation, and to encourage the development of innovative solutions for Government to Citizen (G2C), and Government to Business (G2B) services and other Government </a:t>
                      </a:r>
                      <a:r>
                        <a:rPr lang="en-IN" sz="1400" b="0" kern="1200" baseline="0" dirty="0" smtClean="0">
                          <a:solidFill>
                            <a:schemeClr val="dk1"/>
                          </a:solidFill>
                          <a:latin typeface="+mj-lt"/>
                          <a:ea typeface="+mn-ea"/>
                          <a:cs typeface="+mn-cs"/>
                        </a:rPr>
                        <a:t>use cases.</a:t>
                      </a:r>
                      <a:r>
                        <a:rPr lang="en-US" sz="1400" b="0" kern="1200" baseline="0" dirty="0" smtClean="0">
                          <a:solidFill>
                            <a:schemeClr val="dk1"/>
                          </a:solidFill>
                          <a:latin typeface="+mj-lt"/>
                          <a:ea typeface="+mn-ea"/>
                          <a:cs typeface="+mn-cs"/>
                        </a:rPr>
                        <a:t>a consortium of Venture Capitals and Private Equity firms and universities, for funding startups in the </a:t>
                      </a:r>
                      <a:r>
                        <a:rPr lang="en-IN" sz="1400" b="0" kern="1200" baseline="0" dirty="0" smtClean="0">
                          <a:solidFill>
                            <a:schemeClr val="dk1"/>
                          </a:solidFill>
                          <a:latin typeface="+mj-lt"/>
                          <a:ea typeface="+mn-ea"/>
                          <a:cs typeface="+mn-cs"/>
                        </a:rPr>
                        <a:t>State.</a:t>
                      </a:r>
                    </a:p>
                    <a:p>
                      <a:pPr marL="400050" indent="-400050" algn="just">
                        <a:buFont typeface="+mj-lt"/>
                        <a:buAutoNum type="romanLcPeriod"/>
                      </a:pPr>
                      <a:endParaRPr lang="en-IN" sz="1400" b="0" kern="1200" baseline="0" dirty="0" smtClean="0">
                        <a:solidFill>
                          <a:schemeClr val="dk1"/>
                        </a:solidFill>
                        <a:latin typeface="+mj-lt"/>
                        <a:ea typeface="+mn-ea"/>
                        <a:cs typeface="+mn-cs"/>
                      </a:endParaRPr>
                    </a:p>
                    <a:p>
                      <a:pPr marL="400050" indent="-400050" algn="just">
                        <a:buFont typeface="+mj-lt"/>
                        <a:buAutoNum type="romanLcPeriod"/>
                      </a:pPr>
                      <a:r>
                        <a:rPr lang="en-US" sz="1400" b="0" kern="1200" baseline="0" dirty="0" smtClean="0">
                          <a:solidFill>
                            <a:schemeClr val="dk1"/>
                          </a:solidFill>
                          <a:latin typeface="+mj-lt"/>
                          <a:ea typeface="+mn-ea"/>
                          <a:cs typeface="+mn-cs"/>
                        </a:rPr>
                        <a:t>The startups which work on the application of emerging digital technologies such as AR/ VR, AI/ ML, IoT, Data Science, Robotics, 5th generation (5G) cellular network, Server less Computing, Natural Language Processing, Block chain etc., and those which address the primary sectors will be provided priority in allotment of plug and play space, access to talent pool, incubation centers, Centers of Excellence, </a:t>
                      </a:r>
                      <a:r>
                        <a:rPr lang="en-IN" sz="1400" b="0" kern="1200" baseline="0" dirty="0" smtClean="0">
                          <a:solidFill>
                            <a:schemeClr val="dk1"/>
                          </a:solidFill>
                          <a:latin typeface="+mj-lt"/>
                          <a:ea typeface="+mn-ea"/>
                          <a:cs typeface="+mn-cs"/>
                        </a:rPr>
                        <a:t>prototyping labs etc</a:t>
                      </a:r>
                    </a:p>
                    <a:p>
                      <a:pPr marL="0" indent="0" algn="just">
                        <a:buFont typeface="+mj-lt"/>
                        <a:buNone/>
                      </a:pPr>
                      <a:endParaRPr lang="en-IN" sz="1400" b="0" kern="1200" baseline="0" dirty="0" smtClean="0">
                        <a:solidFill>
                          <a:schemeClr val="dk1"/>
                        </a:solidFill>
                        <a:latin typeface="+mj-lt"/>
                        <a:ea typeface="+mn-ea"/>
                        <a:cs typeface="+mn-cs"/>
                      </a:endParaRPr>
                    </a:p>
                  </a:txBody>
                  <a:tcPr anchor="ctr">
                    <a:solidFill>
                      <a:srgbClr val="CCD5EA"/>
                    </a:solidFill>
                  </a:tcPr>
                </a:tc>
                <a:extLst>
                  <a:ext uri="{0D108BD9-81ED-4DB2-BD59-A6C34878D82A}">
                    <a16:rowId xmlns:a16="http://schemas.microsoft.com/office/drawing/2014/main" val="4065416108"/>
                  </a:ext>
                </a:extLst>
              </a:tr>
            </a:tbl>
          </a:graphicData>
        </a:graphic>
      </p:graphicFrame>
    </p:spTree>
    <p:extLst>
      <p:ext uri="{BB962C8B-B14F-4D97-AF65-F5344CB8AC3E}">
        <p14:creationId xmlns:p14="http://schemas.microsoft.com/office/powerpoint/2010/main" val="1625673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14"/>
          <p:cNvSpPr txBox="1">
            <a:spLocks/>
          </p:cNvSpPr>
          <p:nvPr/>
        </p:nvSpPr>
        <p:spPr bwMode="auto">
          <a:xfrm>
            <a:off x="4486275" y="4757739"/>
            <a:ext cx="2895600" cy="274637"/>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bodyPr>
          <a:lstStyle/>
          <a:p>
            <a:pPr algn="ctr" fontAlgn="base">
              <a:spcBef>
                <a:spcPct val="0"/>
              </a:spcBef>
              <a:spcAft>
                <a:spcPct val="0"/>
              </a:spcAft>
              <a:buClr>
                <a:srgbClr val="000000"/>
              </a:buClr>
              <a:buSzPts val="1400"/>
              <a:defRPr/>
            </a:pPr>
            <a:endParaRPr lang="en-US" sz="1400" b="1" i="1" dirty="0">
              <a:solidFill>
                <a:srgbClr val="0070C0"/>
              </a:solidFill>
              <a:latin typeface="Overlock" charset="0"/>
              <a:cs typeface="Calibri" pitchFamily="34" charset="0"/>
              <a:sym typeface="Calibri" pitchFamily="34" charset="0"/>
            </a:endParaRPr>
          </a:p>
        </p:txBody>
      </p:sp>
      <p:sp>
        <p:nvSpPr>
          <p:cNvPr id="3" name="TextBox 2"/>
          <p:cNvSpPr txBox="1"/>
          <p:nvPr/>
        </p:nvSpPr>
        <p:spPr>
          <a:xfrm>
            <a:off x="2303916" y="847588"/>
            <a:ext cx="7622966" cy="430887"/>
          </a:xfrm>
          <a:prstGeom prst="rect">
            <a:avLst/>
          </a:prstGeom>
          <a:noFill/>
        </p:spPr>
        <p:txBody>
          <a:bodyPr wrap="square" rtlCol="0">
            <a:spAutoFit/>
          </a:bodyPr>
          <a:lstStyle/>
          <a:p>
            <a:pPr algn="ctr"/>
            <a:r>
              <a:rPr lang="en-IN" sz="2200" b="1" dirty="0">
                <a:solidFill>
                  <a:schemeClr val="accent1"/>
                </a:solidFill>
              </a:rPr>
              <a:t>AP IT/ITES POLICY 2021-24</a:t>
            </a:r>
          </a:p>
        </p:txBody>
      </p:sp>
      <p:sp>
        <p:nvSpPr>
          <p:cNvPr id="2" name="Rectangle 1"/>
          <p:cNvSpPr/>
          <p:nvPr/>
        </p:nvSpPr>
        <p:spPr>
          <a:xfrm>
            <a:off x="1862555" y="5057798"/>
            <a:ext cx="9154475" cy="646331"/>
          </a:xfrm>
          <a:prstGeom prst="rect">
            <a:avLst/>
          </a:prstGeom>
        </p:spPr>
        <p:txBody>
          <a:bodyPr wrap="square">
            <a:spAutoFit/>
          </a:bodyPr>
          <a:lstStyle/>
          <a:p>
            <a:pPr marL="285750" indent="-285750">
              <a:buFont typeface="Wingdings" panose="05000000000000000000" pitchFamily="2" charset="2"/>
              <a:buChar char="ü"/>
            </a:pPr>
            <a:r>
              <a:rPr lang="en-IN" dirty="0" smtClean="0">
                <a:solidFill>
                  <a:schemeClr val="dk1"/>
                </a:solidFill>
                <a:latin typeface="Calibri Light" panose="020F0302020204030204" pitchFamily="34" charset="0"/>
                <a:cs typeface="Calibri Light" panose="020F0302020204030204" pitchFamily="34" charset="0"/>
              </a:rPr>
              <a:t>Separate head of Accounts will be maintained to release the sanctioned incentives under Scheduled Castes Component Plan (SCP) &amp; Scheduled Tribes component Plan (STC) </a:t>
            </a:r>
            <a:endParaRPr lang="en-IN" dirty="0">
              <a:solidFill>
                <a:schemeClr val="dk1"/>
              </a:solidFill>
              <a:latin typeface="Calibri Light" panose="020F0302020204030204" pitchFamily="34" charset="0"/>
              <a:cs typeface="Calibri Light" panose="020F03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55285423"/>
              </p:ext>
            </p:extLst>
          </p:nvPr>
        </p:nvGraphicFramePr>
        <p:xfrm>
          <a:off x="718736" y="1278475"/>
          <a:ext cx="10793326" cy="4791208"/>
        </p:xfrm>
        <a:graphic>
          <a:graphicData uri="http://schemas.openxmlformats.org/drawingml/2006/table">
            <a:tbl>
              <a:tblPr firstRow="1" bandRow="1">
                <a:tableStyleId>{5C22544A-7EE6-4342-B048-85BDC9FD1C3A}</a:tableStyleId>
              </a:tblPr>
              <a:tblGrid>
                <a:gridCol w="2770787">
                  <a:extLst>
                    <a:ext uri="{9D8B030D-6E8A-4147-A177-3AD203B41FA5}">
                      <a16:colId xmlns:a16="http://schemas.microsoft.com/office/drawing/2014/main" val="3501959544"/>
                    </a:ext>
                  </a:extLst>
                </a:gridCol>
                <a:gridCol w="2012857">
                  <a:extLst>
                    <a:ext uri="{9D8B030D-6E8A-4147-A177-3AD203B41FA5}">
                      <a16:colId xmlns:a16="http://schemas.microsoft.com/office/drawing/2014/main" val="3352367351"/>
                    </a:ext>
                  </a:extLst>
                </a:gridCol>
                <a:gridCol w="2719210">
                  <a:extLst>
                    <a:ext uri="{9D8B030D-6E8A-4147-A177-3AD203B41FA5}">
                      <a16:colId xmlns:a16="http://schemas.microsoft.com/office/drawing/2014/main" val="908537346"/>
                    </a:ext>
                  </a:extLst>
                </a:gridCol>
                <a:gridCol w="3290472">
                  <a:extLst>
                    <a:ext uri="{9D8B030D-6E8A-4147-A177-3AD203B41FA5}">
                      <a16:colId xmlns:a16="http://schemas.microsoft.com/office/drawing/2014/main" val="2138382016"/>
                    </a:ext>
                  </a:extLst>
                </a:gridCol>
              </a:tblGrid>
              <a:tr h="341128">
                <a:tc>
                  <a:txBody>
                    <a:bodyPr/>
                    <a:lstStyle/>
                    <a:p>
                      <a:pPr algn="ctr"/>
                      <a:r>
                        <a:rPr lang="en-IN" sz="1600" dirty="0" smtClean="0">
                          <a:latin typeface="+mj-lt"/>
                        </a:rPr>
                        <a:t>Land Allotment for IT Industry</a:t>
                      </a:r>
                      <a:endParaRPr lang="en-IN" sz="1600" dirty="0">
                        <a:latin typeface="+mj-lt"/>
                      </a:endParaRPr>
                    </a:p>
                  </a:txBody>
                  <a:tcPr anchor="ctr"/>
                </a:tc>
                <a:tc>
                  <a:txBody>
                    <a:bodyPr/>
                    <a:lstStyle/>
                    <a:p>
                      <a:pPr algn="ctr"/>
                      <a:r>
                        <a:rPr lang="en-IN" sz="1600" b="1" kern="1200" dirty="0" smtClean="0">
                          <a:solidFill>
                            <a:schemeClr val="lt1"/>
                          </a:solidFill>
                          <a:latin typeface="+mj-lt"/>
                          <a:ea typeface="+mn-ea"/>
                          <a:cs typeface="+mn-cs"/>
                        </a:rPr>
                        <a:t>IT Firms</a:t>
                      </a:r>
                    </a:p>
                  </a:txBody>
                  <a:tcPr anchor="ctr"/>
                </a:tc>
                <a:tc>
                  <a:txBody>
                    <a:bodyPr/>
                    <a:lstStyle/>
                    <a:p>
                      <a:pPr algn="ctr"/>
                      <a:r>
                        <a:rPr lang="en-IN" sz="1600" b="1" kern="1200" dirty="0" smtClean="0">
                          <a:solidFill>
                            <a:schemeClr val="lt1"/>
                          </a:solidFill>
                          <a:latin typeface="+mj-lt"/>
                          <a:ea typeface="+mn-ea"/>
                          <a:cs typeface="+mn-cs"/>
                        </a:rPr>
                        <a:t>IT Campuses</a:t>
                      </a:r>
                      <a:endParaRPr lang="en-IN" sz="1600" b="1" kern="1200" dirty="0">
                        <a:solidFill>
                          <a:schemeClr val="lt1"/>
                        </a:solidFill>
                        <a:latin typeface="+mj-lt"/>
                        <a:ea typeface="+mn-ea"/>
                        <a:cs typeface="+mn-cs"/>
                      </a:endParaRPr>
                    </a:p>
                  </a:txBody>
                  <a:tcPr anchor="ctr"/>
                </a:tc>
                <a:tc>
                  <a:txBody>
                    <a:bodyPr/>
                    <a:lstStyle/>
                    <a:p>
                      <a:pPr marL="0" algn="ctr" defTabSz="914400" rtl="0" eaLnBrk="1" latinLnBrk="0" hangingPunct="1"/>
                      <a:r>
                        <a:rPr lang="en-IN" sz="1600" b="1" kern="1200" dirty="0" smtClean="0">
                          <a:solidFill>
                            <a:schemeClr val="lt1"/>
                          </a:solidFill>
                          <a:latin typeface="+mj-lt"/>
                          <a:ea typeface="+mn-ea"/>
                          <a:cs typeface="+mn-cs"/>
                        </a:rPr>
                        <a:t>IT Parks </a:t>
                      </a:r>
                      <a:endParaRPr lang="en-IN" sz="1600" b="1" kern="1200" dirty="0">
                        <a:solidFill>
                          <a:schemeClr val="lt1"/>
                        </a:solidFill>
                        <a:latin typeface="+mj-lt"/>
                        <a:ea typeface="+mn-ea"/>
                        <a:cs typeface="+mn-cs"/>
                      </a:endParaRPr>
                    </a:p>
                  </a:txBody>
                  <a:tcPr anchor="ctr"/>
                </a:tc>
                <a:extLst>
                  <a:ext uri="{0D108BD9-81ED-4DB2-BD59-A6C34878D82A}">
                    <a16:rowId xmlns:a16="http://schemas.microsoft.com/office/drawing/2014/main" val="201711322"/>
                  </a:ext>
                </a:extLst>
              </a:tr>
              <a:tr h="318759">
                <a:tc>
                  <a:txBody>
                    <a:bodyPr/>
                    <a:lstStyle/>
                    <a:p>
                      <a:pPr algn="ctr"/>
                      <a:r>
                        <a:rPr lang="en-IN" sz="1400" b="1" kern="1200" baseline="0" dirty="0" smtClean="0">
                          <a:solidFill>
                            <a:schemeClr val="dk1"/>
                          </a:solidFill>
                          <a:latin typeface="+mj-lt"/>
                          <a:ea typeface="+mn-ea"/>
                          <a:cs typeface="+mn-cs"/>
                        </a:rPr>
                        <a:t>Land Cost Incentive for IT Parks</a:t>
                      </a:r>
                      <a:endParaRPr lang="en-IN" sz="1400" b="1" kern="1200" baseline="0" dirty="0">
                        <a:solidFill>
                          <a:schemeClr val="dk1"/>
                        </a:solidFill>
                        <a:latin typeface="+mj-lt"/>
                        <a:ea typeface="+mn-ea"/>
                        <a:cs typeface="+mn-cs"/>
                      </a:endParaRPr>
                    </a:p>
                  </a:txBody>
                  <a:tcPr anchor="ctr"/>
                </a:tc>
                <a:tc rowSpan="3">
                  <a:txBody>
                    <a:bodyPr/>
                    <a:lstStyle/>
                    <a:p>
                      <a:pPr marL="285750" indent="-285750" algn="just">
                        <a:buFont typeface="Arial" panose="020B0604020202020204" pitchFamily="34" charset="0"/>
                        <a:buChar char="•"/>
                      </a:pPr>
                      <a:r>
                        <a:rPr lang="en-IN" sz="1400" b="0" kern="1200" baseline="0" dirty="0" smtClean="0">
                          <a:solidFill>
                            <a:schemeClr val="dk1"/>
                          </a:solidFill>
                          <a:latin typeface="+mj-lt"/>
                          <a:ea typeface="+mn-ea"/>
                          <a:cs typeface="+mn-cs"/>
                        </a:rPr>
                        <a:t>Employee strength of 250 and minimum annual turnover of INR 15 Cr. Over the past 3 Years are considered.</a:t>
                      </a:r>
                    </a:p>
                    <a:p>
                      <a:pPr marL="0" indent="0" algn="just">
                        <a:buFont typeface="Arial" panose="020B0604020202020204" pitchFamily="34" charset="0"/>
                        <a:buNone/>
                      </a:pPr>
                      <a:endParaRPr lang="en-IN" sz="1400" b="0" kern="1200" baseline="0" dirty="0" smtClean="0">
                        <a:solidFill>
                          <a:schemeClr val="dk1"/>
                        </a:solidFill>
                        <a:latin typeface="+mj-lt"/>
                        <a:ea typeface="+mn-ea"/>
                        <a:cs typeface="+mn-cs"/>
                      </a:endParaRPr>
                    </a:p>
                    <a:p>
                      <a:pPr marL="285750" indent="-285750" algn="just">
                        <a:buFont typeface="Arial" panose="020B0604020202020204" pitchFamily="34" charset="0"/>
                        <a:buChar char="•"/>
                      </a:pPr>
                      <a:r>
                        <a:rPr lang="en-IN" sz="1400" b="0" kern="1200" baseline="0" dirty="0" smtClean="0">
                          <a:solidFill>
                            <a:schemeClr val="dk1"/>
                          </a:solidFill>
                          <a:latin typeface="+mj-lt"/>
                          <a:ea typeface="+mn-ea"/>
                          <a:cs typeface="+mn-cs"/>
                        </a:rPr>
                        <a:t>Responsibility of the company to ensure at least 500 entry level IT jobs per acre with in 3 yrs of date of allotment</a:t>
                      </a:r>
                    </a:p>
                    <a:p>
                      <a:pPr algn="just"/>
                      <a:endParaRPr lang="en-IN" sz="1400" b="0" kern="1200" baseline="0" dirty="0">
                        <a:solidFill>
                          <a:schemeClr val="dk1"/>
                        </a:solidFill>
                        <a:latin typeface="+mj-lt"/>
                        <a:ea typeface="+mn-ea"/>
                        <a:cs typeface="+mn-cs"/>
                      </a:endParaRPr>
                    </a:p>
                  </a:txBody>
                  <a:tcPr/>
                </a:tc>
                <a:tc rowSpan="3">
                  <a:txBody>
                    <a:bodyPr/>
                    <a:lstStyle/>
                    <a:p>
                      <a:pPr marL="285750" indent="-285750" algn="just">
                        <a:buFont typeface="Arial" panose="020B0604020202020204" pitchFamily="34" charset="0"/>
                        <a:buChar char="•"/>
                      </a:pPr>
                      <a:r>
                        <a:rPr lang="en-IN" sz="1400" b="0" kern="1200" baseline="0" dirty="0" smtClean="0">
                          <a:solidFill>
                            <a:schemeClr val="dk1"/>
                          </a:solidFill>
                          <a:latin typeface="+mj-lt"/>
                          <a:ea typeface="+mn-ea"/>
                          <a:cs typeface="+mn-cs"/>
                        </a:rPr>
                        <a:t>The company has a current headcount of minim 10,000 people globally or turnover of INR 500 Cr. over the past 3 Years are considered.</a:t>
                      </a:r>
                    </a:p>
                    <a:p>
                      <a:pPr marL="0" indent="0" algn="just">
                        <a:buFont typeface="Arial" panose="020B0604020202020204" pitchFamily="34" charset="0"/>
                        <a:buNone/>
                      </a:pPr>
                      <a:endParaRPr lang="en-IN" sz="1400" b="0" kern="1200" baseline="0" dirty="0" smtClean="0">
                        <a:solidFill>
                          <a:schemeClr val="dk1"/>
                        </a:solidFill>
                        <a:latin typeface="+mj-lt"/>
                        <a:ea typeface="+mn-ea"/>
                        <a:cs typeface="+mn-cs"/>
                      </a:endParaRPr>
                    </a:p>
                    <a:p>
                      <a:pPr marL="285750" indent="-285750" algn="just">
                        <a:buFont typeface="Arial" panose="020B0604020202020204" pitchFamily="34" charset="0"/>
                        <a:buChar char="•"/>
                      </a:pPr>
                      <a:r>
                        <a:rPr lang="en-IN" sz="1400" b="0" kern="1200" baseline="0" dirty="0" smtClean="0">
                          <a:solidFill>
                            <a:schemeClr val="dk1"/>
                          </a:solidFill>
                          <a:latin typeface="+mj-lt"/>
                          <a:ea typeface="+mn-ea"/>
                          <a:cs typeface="+mn-cs"/>
                        </a:rPr>
                        <a:t>For foreign IT companies to develop their own IT campus it has to be among the Fortune 1000 company or has a market Capitalization worth of USD 50 million (Approx.350 Cr. )</a:t>
                      </a:r>
                    </a:p>
                    <a:p>
                      <a:pPr marL="285750" indent="-285750" algn="just">
                        <a:buFont typeface="Arial" panose="020B0604020202020204" pitchFamily="34" charset="0"/>
                        <a:buChar char="•"/>
                      </a:pPr>
                      <a:endParaRPr lang="en-IN" sz="1400" b="0" kern="1200" baseline="0" dirty="0" smtClean="0">
                        <a:solidFill>
                          <a:schemeClr val="dk1"/>
                        </a:solidFill>
                        <a:latin typeface="+mj-lt"/>
                        <a:ea typeface="+mn-ea"/>
                        <a:cs typeface="+mn-cs"/>
                      </a:endParaRPr>
                    </a:p>
                    <a:p>
                      <a:pPr marL="285750" indent="-285750" algn="just">
                        <a:buFont typeface="Arial" panose="020B0604020202020204" pitchFamily="34" charset="0"/>
                        <a:buChar char="•"/>
                      </a:pPr>
                      <a:r>
                        <a:rPr lang="en-IN" sz="1400" b="0" kern="1200" baseline="0" dirty="0" smtClean="0">
                          <a:solidFill>
                            <a:schemeClr val="dk1"/>
                          </a:solidFill>
                          <a:latin typeface="+mj-lt"/>
                          <a:ea typeface="+mn-ea"/>
                          <a:cs typeface="+mn-cs"/>
                        </a:rPr>
                        <a:t>Responsibility of the company to ensure at least 500 entry level IT jobs per acre with in 3 years of date of allotment.</a:t>
                      </a:r>
                    </a:p>
                  </a:txBody>
                  <a:tcPr>
                    <a:solidFill>
                      <a:srgbClr val="E7EBF5"/>
                    </a:solidFill>
                  </a:tcPr>
                </a:tc>
                <a:tc rowSpan="3">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b="0" kern="1200" baseline="0" dirty="0" smtClean="0">
                          <a:solidFill>
                            <a:schemeClr val="dk1"/>
                          </a:solidFill>
                          <a:latin typeface="+mj-lt"/>
                          <a:ea typeface="+mn-ea"/>
                          <a:cs typeface="+mn-cs"/>
                        </a:rPr>
                        <a:t>For building a IT park the developer should have a prior experience of developing IT park(s) with cumulative built up space of minimum 10,00,000 sft. and minimum annual revenue of INR 25 Cr.  For 3 Years are considered.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N" sz="1400" b="0" kern="1200" baseline="0" dirty="0" smtClean="0">
                        <a:solidFill>
                          <a:schemeClr val="dk1"/>
                        </a:solidFill>
                        <a:latin typeface="+mj-lt"/>
                        <a:ea typeface="+mn-ea"/>
                        <a:cs typeface="+mn-cs"/>
                      </a:endParaRPr>
                    </a:p>
                    <a:p>
                      <a:pPr marL="285750" indent="-285750" algn="just">
                        <a:buFont typeface="Arial" panose="020B0604020202020204" pitchFamily="34" charset="0"/>
                        <a:buChar char="•"/>
                      </a:pPr>
                      <a:r>
                        <a:rPr lang="en-US" sz="1400" b="0" kern="1200" baseline="0" dirty="0" smtClean="0">
                          <a:solidFill>
                            <a:schemeClr val="dk1"/>
                          </a:solidFill>
                          <a:latin typeface="+mj-lt"/>
                          <a:ea typeface="+mn-ea"/>
                          <a:cs typeface="+mn-cs"/>
                        </a:rPr>
                        <a:t>The IT park developer must ensure an employment of at least 500 entry-level IT professionals or equivalent per acre in the IT park within 6 years of date of allotment. Proposals for development of IT parks with a minimum of 5,00,000 sft. Built-up space(excluding parking) </a:t>
                      </a:r>
                      <a:endParaRPr lang="en-IN" sz="1400" b="0" kern="1200" baseline="0" dirty="0" smtClean="0">
                        <a:solidFill>
                          <a:schemeClr val="dk1"/>
                        </a:solidFill>
                        <a:latin typeface="+mj-lt"/>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N" sz="1400" b="0" kern="1200" baseline="0" dirty="0" smtClean="0">
                        <a:solidFill>
                          <a:schemeClr val="dk1"/>
                        </a:solidFill>
                        <a:latin typeface="+mj-lt"/>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N" sz="1400" b="0" kern="1200" baseline="0" dirty="0" smtClean="0">
                        <a:solidFill>
                          <a:schemeClr val="dk1"/>
                        </a:solidFill>
                        <a:latin typeface="+mj-lt"/>
                        <a:ea typeface="+mn-ea"/>
                        <a:cs typeface="+mn-cs"/>
                      </a:endParaRPr>
                    </a:p>
                    <a:p>
                      <a:pPr algn="ctr"/>
                      <a:r>
                        <a:rPr lang="en-IN" sz="1400" b="0" kern="1200" baseline="0" dirty="0" smtClean="0">
                          <a:solidFill>
                            <a:schemeClr val="dk1"/>
                          </a:solidFill>
                          <a:latin typeface="+mj-lt"/>
                          <a:ea typeface="+mn-ea"/>
                          <a:cs typeface="+mn-cs"/>
                        </a:rPr>
                        <a:t> </a:t>
                      </a:r>
                      <a:endParaRPr lang="en-IN" sz="1400" b="0" kern="1200" baseline="0" dirty="0">
                        <a:solidFill>
                          <a:schemeClr val="dk1"/>
                        </a:solidFill>
                        <a:latin typeface="+mj-lt"/>
                        <a:ea typeface="+mn-ea"/>
                        <a:cs typeface="+mn-cs"/>
                      </a:endParaRPr>
                    </a:p>
                  </a:txBody>
                  <a:tcPr/>
                </a:tc>
                <a:extLst>
                  <a:ext uri="{0D108BD9-81ED-4DB2-BD59-A6C34878D82A}">
                    <a16:rowId xmlns:a16="http://schemas.microsoft.com/office/drawing/2014/main" val="1157107122"/>
                  </a:ext>
                </a:extLst>
              </a:tr>
              <a:tr h="1680178">
                <a:tc>
                  <a:txBody>
                    <a:bodyPr/>
                    <a:lstStyle/>
                    <a:p>
                      <a:pPr marL="285750" indent="-285750" algn="just">
                        <a:buFont typeface="Arial" panose="020B0604020202020204" pitchFamily="34" charset="0"/>
                        <a:buChar char="•"/>
                      </a:pPr>
                      <a:r>
                        <a:rPr lang="en-IN" sz="1400" b="0" kern="1200" baseline="0" dirty="0" smtClean="0">
                          <a:solidFill>
                            <a:schemeClr val="dk1"/>
                          </a:solidFill>
                          <a:latin typeface="+mj-lt"/>
                          <a:ea typeface="+mn-ea"/>
                          <a:cs typeface="+mn-cs"/>
                        </a:rPr>
                        <a:t>A one - time incentive of INR 50,000 per employment created capped at 60 % of the land value will be granted to the developer as a reimbursement on land cost, provided the IT park developer creates at least 5,000 entry-level jobs</a:t>
                      </a:r>
                      <a:endParaRPr lang="en-IN" sz="1400" b="0" kern="1200" baseline="0" dirty="0">
                        <a:solidFill>
                          <a:schemeClr val="dk1"/>
                        </a:solidFill>
                        <a:latin typeface="+mj-lt"/>
                        <a:ea typeface="+mn-ea"/>
                        <a:cs typeface="+mn-cs"/>
                      </a:endParaRPr>
                    </a:p>
                  </a:txBody>
                  <a:tcPr/>
                </a:tc>
                <a:tc vMerge="1">
                  <a:txBody>
                    <a:bodyPr/>
                    <a:lstStyle/>
                    <a:p>
                      <a:pPr algn="ctr"/>
                      <a:endParaRPr lang="en-IN" dirty="0"/>
                    </a:p>
                  </a:txBody>
                  <a:tcPr/>
                </a:tc>
                <a:tc vMerge="1">
                  <a:txBody>
                    <a:bodyPr/>
                    <a:lstStyle/>
                    <a:p>
                      <a:pPr algn="ctr"/>
                      <a:endParaRPr lang="en-IN" dirty="0"/>
                    </a:p>
                  </a:txBody>
                  <a:tcPr/>
                </a:tc>
                <a:tc vMerge="1">
                  <a:txBody>
                    <a:bodyPr/>
                    <a:lstStyle/>
                    <a:p>
                      <a:pPr algn="ctr"/>
                      <a:endParaRPr lang="en-IN" dirty="0"/>
                    </a:p>
                  </a:txBody>
                  <a:tcPr/>
                </a:tc>
                <a:extLst>
                  <a:ext uri="{0D108BD9-81ED-4DB2-BD59-A6C34878D82A}">
                    <a16:rowId xmlns:a16="http://schemas.microsoft.com/office/drawing/2014/main" val="2072318155"/>
                  </a:ext>
                </a:extLst>
              </a:tr>
              <a:tr h="1480835">
                <a:tc>
                  <a:txBody>
                    <a:bodyPr/>
                    <a:lstStyle/>
                    <a:p>
                      <a:pPr marL="0" indent="0" algn="ctr">
                        <a:buFont typeface="Arial" panose="020B0604020202020204" pitchFamily="34" charset="0"/>
                        <a:buNone/>
                      </a:pPr>
                      <a:r>
                        <a:rPr lang="en-IN" sz="1400" b="1" kern="1200" baseline="0" dirty="0" smtClean="0">
                          <a:solidFill>
                            <a:schemeClr val="dk1"/>
                          </a:solidFill>
                          <a:latin typeface="+mj-lt"/>
                          <a:ea typeface="+mn-ea"/>
                          <a:cs typeface="+mn-cs"/>
                        </a:rPr>
                        <a:t>Customised Incentive Package</a:t>
                      </a:r>
                    </a:p>
                    <a:p>
                      <a:pPr marL="285750" indent="-285750" algn="just">
                        <a:buFont typeface="Arial" panose="020B0604020202020204" pitchFamily="34" charset="0"/>
                        <a:buChar char="•"/>
                      </a:pPr>
                      <a:r>
                        <a:rPr lang="en-IN" sz="1400" b="0" kern="1200" baseline="0" dirty="0" smtClean="0">
                          <a:solidFill>
                            <a:schemeClr val="dk1"/>
                          </a:solidFill>
                          <a:latin typeface="+mj-lt"/>
                          <a:ea typeface="+mn-ea"/>
                          <a:cs typeface="+mn-cs"/>
                        </a:rPr>
                        <a:t>Mega projects generating of a minimum 5,000 entry-level IT jobs or with investment of at least INR 500 Cr. Will be approved under customized package of incentives. </a:t>
                      </a:r>
                    </a:p>
                  </a:txBody>
                  <a:tcPr/>
                </a:tc>
                <a:tc vMerge="1">
                  <a:txBody>
                    <a:bodyPr/>
                    <a:lstStyle/>
                    <a:p>
                      <a:pPr algn="just"/>
                      <a:endParaRPr lang="en-IN" sz="1400" b="0" kern="1200" baseline="0" dirty="0">
                        <a:solidFill>
                          <a:schemeClr val="dk1"/>
                        </a:solidFill>
                        <a:latin typeface="+mj-lt"/>
                        <a:ea typeface="+mn-ea"/>
                        <a:cs typeface="+mn-cs"/>
                      </a:endParaRPr>
                    </a:p>
                  </a:txBody>
                  <a:tcPr/>
                </a:tc>
                <a:tc vMerge="1">
                  <a:txBody>
                    <a:bodyPr/>
                    <a:lstStyle/>
                    <a:p>
                      <a:pPr marL="285750" indent="-285750" algn="just">
                        <a:buFont typeface="Arial" panose="020B0604020202020204" pitchFamily="34" charset="0"/>
                        <a:buChar char="•"/>
                      </a:pPr>
                      <a:endParaRPr lang="en-IN" sz="1400" b="0" kern="1200" baseline="0" dirty="0" smtClean="0">
                        <a:solidFill>
                          <a:schemeClr val="dk1"/>
                        </a:solidFill>
                        <a:latin typeface="+mj-lt"/>
                        <a:ea typeface="+mn-ea"/>
                        <a:cs typeface="+mn-cs"/>
                      </a:endParaRPr>
                    </a:p>
                  </a:txBody>
                  <a:tcPr anchor="ctr">
                    <a:solidFill>
                      <a:srgbClr val="E7EBF5"/>
                    </a:solidFill>
                  </a:tcPr>
                </a:tc>
                <a:tc vMerge="1">
                  <a:txBody>
                    <a:bodyPr/>
                    <a:lstStyle/>
                    <a:p>
                      <a:pPr algn="ctr"/>
                      <a:endParaRPr lang="en-IN" sz="1400" b="0" kern="1200" baseline="0" dirty="0">
                        <a:solidFill>
                          <a:schemeClr val="dk1"/>
                        </a:solidFill>
                        <a:latin typeface="+mj-lt"/>
                        <a:ea typeface="+mn-ea"/>
                        <a:cs typeface="+mn-cs"/>
                      </a:endParaRPr>
                    </a:p>
                  </a:txBody>
                  <a:tcPr/>
                </a:tc>
                <a:extLst>
                  <a:ext uri="{0D108BD9-81ED-4DB2-BD59-A6C34878D82A}">
                    <a16:rowId xmlns:a16="http://schemas.microsoft.com/office/drawing/2014/main" val="4009223103"/>
                  </a:ext>
                </a:extLst>
              </a:tr>
              <a:tr h="683462">
                <a:tc gridSpan="4">
                  <a:txBody>
                    <a:bodyPr/>
                    <a:lstStyle/>
                    <a:p>
                      <a:pPr marL="285750" indent="-285750" algn="l">
                        <a:buFont typeface="Wingdings" panose="05000000000000000000" pitchFamily="2" charset="2"/>
                        <a:buChar char="ü"/>
                      </a:pPr>
                      <a:r>
                        <a:rPr lang="en-IN" sz="1400" b="0" kern="1200" baseline="0" dirty="0" smtClean="0">
                          <a:solidFill>
                            <a:schemeClr val="dk1"/>
                          </a:solidFill>
                          <a:latin typeface="+mj-lt"/>
                          <a:ea typeface="+mn-ea"/>
                          <a:cs typeface="+mn-cs"/>
                        </a:rPr>
                        <a:t>The detailed criteria for eligibility for incentives will be outlined in the operational guidelines. </a:t>
                      </a:r>
                    </a:p>
                    <a:p>
                      <a:pPr marL="285750" indent="-285750" algn="l">
                        <a:buFont typeface="Wingdings" panose="05000000000000000000" pitchFamily="2" charset="2"/>
                        <a:buChar char="ü"/>
                      </a:pPr>
                      <a:r>
                        <a:rPr lang="en-IN" sz="1400" b="0" kern="1200" baseline="0" dirty="0" smtClean="0">
                          <a:solidFill>
                            <a:schemeClr val="dk1"/>
                          </a:solidFill>
                          <a:latin typeface="+mj-lt"/>
                          <a:ea typeface="+mn-ea"/>
                          <a:cs typeface="+mn-cs"/>
                        </a:rPr>
                        <a:t>The incentives to the eligible IT companies shall be disbursed within 6 months from the date of issue of the order.  </a:t>
                      </a:r>
                    </a:p>
                    <a:p>
                      <a:pPr marL="285750" indent="-285750" algn="l">
                        <a:buFont typeface="Wingdings" panose="05000000000000000000" pitchFamily="2" charset="2"/>
                        <a:buChar char="ü"/>
                      </a:pPr>
                      <a:r>
                        <a:rPr lang="en-IN" sz="1400" b="0" kern="1200" baseline="0" dirty="0" smtClean="0">
                          <a:solidFill>
                            <a:schemeClr val="dk1"/>
                          </a:solidFill>
                          <a:latin typeface="+mj-lt"/>
                          <a:ea typeface="+mn-ea"/>
                          <a:cs typeface="+mn-cs"/>
                        </a:rPr>
                        <a:t>All land/space allotments and incentive approvals made by a designated agency, only on the recommendation of CCITEI</a:t>
                      </a:r>
                    </a:p>
                  </a:txBody>
                  <a:tcPr anchor="ctr"/>
                </a:tc>
                <a:tc hMerge="1">
                  <a:txBody>
                    <a:bodyPr/>
                    <a:lstStyle/>
                    <a:p>
                      <a:pPr algn="ctr"/>
                      <a:endParaRPr lang="en-IN" dirty="0"/>
                    </a:p>
                  </a:txBody>
                  <a:tcPr anchor="ctr"/>
                </a:tc>
                <a:tc hMerge="1">
                  <a:txBody>
                    <a:bodyPr/>
                    <a:lstStyle/>
                    <a:p>
                      <a:pPr algn="ctr"/>
                      <a:endParaRPr lang="en-IN" dirty="0"/>
                    </a:p>
                  </a:txBody>
                  <a:tcPr anchor="ctr"/>
                </a:tc>
                <a:tc hMerge="1">
                  <a:txBody>
                    <a:bodyPr/>
                    <a:lstStyle/>
                    <a:p>
                      <a:pPr algn="ctr"/>
                      <a:endParaRPr lang="en-IN" dirty="0"/>
                    </a:p>
                  </a:txBody>
                  <a:tcPr anchor="ctr"/>
                </a:tc>
                <a:extLst>
                  <a:ext uri="{0D108BD9-81ED-4DB2-BD59-A6C34878D82A}">
                    <a16:rowId xmlns:a16="http://schemas.microsoft.com/office/drawing/2014/main" val="2179346216"/>
                  </a:ext>
                </a:extLst>
              </a:tr>
            </a:tbl>
          </a:graphicData>
        </a:graphic>
      </p:graphicFrame>
    </p:spTree>
    <p:extLst>
      <p:ext uri="{BB962C8B-B14F-4D97-AF65-F5344CB8AC3E}">
        <p14:creationId xmlns:p14="http://schemas.microsoft.com/office/powerpoint/2010/main" val="2641383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6"/>
          <p:cNvGrpSpPr>
            <a:grpSpLocks/>
          </p:cNvGrpSpPr>
          <p:nvPr/>
        </p:nvGrpSpPr>
        <p:grpSpPr bwMode="auto">
          <a:xfrm>
            <a:off x="652145" y="1432897"/>
            <a:ext cx="5648325" cy="4586903"/>
            <a:chOff x="1506" y="2107"/>
            <a:chExt cx="8895" cy="7928"/>
          </a:xfrm>
        </p:grpSpPr>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 y="2115"/>
              <a:ext cx="8863" cy="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p:nvSpPr>
          <p:spPr bwMode="auto">
            <a:xfrm>
              <a:off x="1506" y="2107"/>
              <a:ext cx="8895" cy="7928"/>
            </a:xfrm>
            <a:prstGeom prst="rect">
              <a:avLst/>
            </a:prstGeom>
            <a:noFill/>
            <a:ln w="9525">
              <a:solidFill>
                <a:srgbClr val="DEEBF7"/>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sp>
        <p:nvSpPr>
          <p:cNvPr id="8" name="Rectangle 7"/>
          <p:cNvSpPr/>
          <p:nvPr/>
        </p:nvSpPr>
        <p:spPr>
          <a:xfrm>
            <a:off x="6534150" y="1432897"/>
            <a:ext cx="5219700" cy="4767972"/>
          </a:xfrm>
          <a:prstGeom prst="rect">
            <a:avLst/>
          </a:prstGeom>
        </p:spPr>
        <p:txBody>
          <a:bodyPr wrap="square">
            <a:spAutoFit/>
          </a:bodyPr>
          <a:lstStyle/>
          <a:p>
            <a:pPr marL="516255" indent="-285750" algn="just">
              <a:spcBef>
                <a:spcPts val="275"/>
              </a:spcBef>
              <a:spcAft>
                <a:spcPts val="0"/>
              </a:spcAft>
              <a:buFont typeface="Arial" panose="020B0604020202020204" pitchFamily="34" charset="0"/>
              <a:buChar char="•"/>
            </a:pPr>
            <a:r>
              <a:rPr lang="en-US" sz="1600" b="1" dirty="0">
                <a:solidFill>
                  <a:srgbClr val="404041"/>
                </a:solidFill>
                <a:latin typeface="+mj-lt"/>
              </a:rPr>
              <a:t>Step 1</a:t>
            </a:r>
            <a:r>
              <a:rPr lang="en-US" sz="1600" dirty="0">
                <a:solidFill>
                  <a:srgbClr val="404041"/>
                </a:solidFill>
                <a:latin typeface="+mj-lt"/>
              </a:rPr>
              <a:t>: Explore land online/offline</a:t>
            </a:r>
          </a:p>
          <a:p>
            <a:pPr marL="516255" indent="-285750" algn="just">
              <a:spcBef>
                <a:spcPts val="275"/>
              </a:spcBef>
              <a:spcAft>
                <a:spcPts val="0"/>
              </a:spcAft>
              <a:buFont typeface="Arial" panose="020B0604020202020204" pitchFamily="34" charset="0"/>
              <a:buChar char="•"/>
            </a:pPr>
            <a:r>
              <a:rPr lang="en-US" sz="1600" b="1" dirty="0">
                <a:solidFill>
                  <a:srgbClr val="404041"/>
                </a:solidFill>
                <a:latin typeface="+mj-lt"/>
              </a:rPr>
              <a:t>Step 2</a:t>
            </a:r>
            <a:r>
              <a:rPr lang="en-US" sz="1600" dirty="0">
                <a:solidFill>
                  <a:srgbClr val="404041"/>
                </a:solidFill>
                <a:latin typeface="+mj-lt"/>
              </a:rPr>
              <a:t>: Apply online* for the selected plot or bulk land. During the online application, company has to submit statutory documents and Detailed Project Report (DPR) along with payment of EMD (10% of Land Cost)</a:t>
            </a:r>
          </a:p>
          <a:p>
            <a:pPr marL="516255" indent="-285750" algn="just">
              <a:spcBef>
                <a:spcPts val="275"/>
              </a:spcBef>
              <a:spcAft>
                <a:spcPts val="0"/>
              </a:spcAft>
              <a:buFont typeface="Arial" panose="020B0604020202020204" pitchFamily="34" charset="0"/>
              <a:buChar char="•"/>
            </a:pPr>
            <a:r>
              <a:rPr lang="en-US" sz="1600" b="1" dirty="0">
                <a:solidFill>
                  <a:srgbClr val="404041"/>
                </a:solidFill>
                <a:latin typeface="+mj-lt"/>
              </a:rPr>
              <a:t>Step 3</a:t>
            </a:r>
            <a:r>
              <a:rPr lang="en-US" sz="1600" dirty="0">
                <a:solidFill>
                  <a:srgbClr val="404041"/>
                </a:solidFill>
                <a:latin typeface="+mj-lt"/>
              </a:rPr>
              <a:t>: State Level Allotment Committee (SLAC) will study application and make a decision on allotment of land. SLAC sits every fortnight</a:t>
            </a:r>
          </a:p>
          <a:p>
            <a:pPr marL="516255" indent="-285750" algn="just">
              <a:spcBef>
                <a:spcPts val="275"/>
              </a:spcBef>
              <a:spcAft>
                <a:spcPts val="0"/>
              </a:spcAft>
              <a:buFont typeface="Arial" panose="020B0604020202020204" pitchFamily="34" charset="0"/>
              <a:buChar char="•"/>
            </a:pPr>
            <a:r>
              <a:rPr lang="en-US" sz="1600" b="1" dirty="0">
                <a:solidFill>
                  <a:srgbClr val="404041"/>
                </a:solidFill>
                <a:latin typeface="+mj-lt"/>
              </a:rPr>
              <a:t>Step 4</a:t>
            </a:r>
            <a:r>
              <a:rPr lang="en-US" sz="1600" dirty="0">
                <a:solidFill>
                  <a:srgbClr val="404041"/>
                </a:solidFill>
                <a:latin typeface="+mj-lt"/>
              </a:rPr>
              <a:t>: After approval from SLAC, company will automatically receive provisional allotment letter on their mail ID</a:t>
            </a:r>
          </a:p>
          <a:p>
            <a:pPr marL="516255" indent="-285750" algn="just">
              <a:spcBef>
                <a:spcPts val="275"/>
              </a:spcBef>
              <a:spcAft>
                <a:spcPts val="0"/>
              </a:spcAft>
              <a:buFont typeface="Arial" panose="020B0604020202020204" pitchFamily="34" charset="0"/>
              <a:buChar char="•"/>
            </a:pPr>
            <a:r>
              <a:rPr lang="en-US" sz="1600" b="1" dirty="0">
                <a:solidFill>
                  <a:srgbClr val="404041"/>
                </a:solidFill>
                <a:latin typeface="+mj-lt"/>
              </a:rPr>
              <a:t>Step 5</a:t>
            </a:r>
            <a:r>
              <a:rPr lang="en-US" sz="1600" dirty="0">
                <a:solidFill>
                  <a:srgbClr val="404041"/>
                </a:solidFill>
                <a:latin typeface="+mj-lt"/>
              </a:rPr>
              <a:t>: Payment of remaining land cost within 90 days</a:t>
            </a:r>
          </a:p>
          <a:p>
            <a:pPr marL="516255" indent="-285750" algn="just">
              <a:spcBef>
                <a:spcPts val="275"/>
              </a:spcBef>
              <a:spcAft>
                <a:spcPts val="0"/>
              </a:spcAft>
              <a:buFont typeface="Arial" panose="020B0604020202020204" pitchFamily="34" charset="0"/>
              <a:buChar char="•"/>
            </a:pPr>
            <a:r>
              <a:rPr lang="en-US" sz="1600" b="1" dirty="0">
                <a:solidFill>
                  <a:srgbClr val="404041"/>
                </a:solidFill>
                <a:latin typeface="+mj-lt"/>
              </a:rPr>
              <a:t>Step 6</a:t>
            </a:r>
            <a:r>
              <a:rPr lang="en-US" sz="1600" dirty="0">
                <a:solidFill>
                  <a:srgbClr val="404041"/>
                </a:solidFill>
                <a:latin typeface="+mj-lt"/>
              </a:rPr>
              <a:t>: Agreement to Sale</a:t>
            </a:r>
          </a:p>
          <a:p>
            <a:pPr marL="516255" indent="-285750" algn="just">
              <a:spcBef>
                <a:spcPts val="275"/>
              </a:spcBef>
              <a:spcAft>
                <a:spcPts val="0"/>
              </a:spcAft>
              <a:buFont typeface="Arial" panose="020B0604020202020204" pitchFamily="34" charset="0"/>
              <a:buChar char="•"/>
            </a:pPr>
            <a:r>
              <a:rPr lang="en-US" sz="1600" b="1" dirty="0">
                <a:solidFill>
                  <a:srgbClr val="404041"/>
                </a:solidFill>
                <a:latin typeface="+mj-lt"/>
              </a:rPr>
              <a:t>Step 7</a:t>
            </a:r>
            <a:r>
              <a:rPr lang="en-US" sz="1600" dirty="0">
                <a:solidFill>
                  <a:srgbClr val="404041"/>
                </a:solidFill>
                <a:latin typeface="+mj-lt"/>
              </a:rPr>
              <a:t>: Sale Deed on completion of operationalization of the project</a:t>
            </a:r>
            <a:endParaRPr lang="en-IN" sz="1600" dirty="0">
              <a:solidFill>
                <a:srgbClr val="404041"/>
              </a:solidFill>
              <a:latin typeface="+mj-lt"/>
            </a:endParaRPr>
          </a:p>
          <a:p>
            <a:pPr>
              <a:spcBef>
                <a:spcPts val="60"/>
              </a:spcBef>
              <a:spcAft>
                <a:spcPts val="0"/>
              </a:spcAft>
            </a:pPr>
            <a:r>
              <a:rPr lang="en-US" sz="1600" dirty="0">
                <a:solidFill>
                  <a:srgbClr val="404041"/>
                </a:solidFill>
                <a:latin typeface="+mj-lt"/>
              </a:rPr>
              <a:t> </a:t>
            </a:r>
            <a:r>
              <a:rPr lang="en-US" sz="1600" dirty="0" smtClean="0">
                <a:solidFill>
                  <a:srgbClr val="404041"/>
                </a:solidFill>
                <a:latin typeface="+mj-lt"/>
              </a:rPr>
              <a:t>*”</a:t>
            </a:r>
            <a:r>
              <a:rPr lang="en-US" sz="1600" dirty="0">
                <a:solidFill>
                  <a:srgbClr val="404041"/>
                </a:solidFill>
                <a:latin typeface="+mj-lt"/>
              </a:rPr>
              <a:t>LA for Others” process can be followed for land not in possession of APIIC. In this APIIC collects funds from company and acquires land for them.</a:t>
            </a:r>
            <a:endParaRPr lang="en-IN" sz="1600" dirty="0">
              <a:solidFill>
                <a:srgbClr val="404041"/>
              </a:solidFill>
              <a:latin typeface="+mj-lt"/>
            </a:endParaRPr>
          </a:p>
        </p:txBody>
      </p:sp>
      <p:sp>
        <p:nvSpPr>
          <p:cNvPr id="9" name="Rectangle 8"/>
          <p:cNvSpPr/>
          <p:nvPr/>
        </p:nvSpPr>
        <p:spPr>
          <a:xfrm>
            <a:off x="4000500" y="943260"/>
            <a:ext cx="4378569" cy="430887"/>
          </a:xfrm>
          <a:prstGeom prst="rect">
            <a:avLst/>
          </a:prstGeom>
        </p:spPr>
        <p:txBody>
          <a:bodyPr wrap="square">
            <a:spAutoFit/>
          </a:bodyPr>
          <a:lstStyle/>
          <a:p>
            <a:pPr algn="ctr"/>
            <a:r>
              <a:rPr lang="en-IN" sz="2200" b="1" dirty="0" smtClean="0">
                <a:solidFill>
                  <a:schemeClr val="accent1"/>
                </a:solidFill>
              </a:rPr>
              <a:t>APIIC LAND ALLOTMENT PROCESS</a:t>
            </a:r>
            <a:endParaRPr lang="en-IN" sz="2200" b="1" dirty="0">
              <a:solidFill>
                <a:schemeClr val="accent1"/>
              </a:solidFill>
            </a:endParaRPr>
          </a:p>
        </p:txBody>
      </p:sp>
    </p:spTree>
    <p:extLst>
      <p:ext uri="{BB962C8B-B14F-4D97-AF65-F5344CB8AC3E}">
        <p14:creationId xmlns:p14="http://schemas.microsoft.com/office/powerpoint/2010/main" val="4675263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4108" y="1321578"/>
            <a:ext cx="10286317" cy="4714111"/>
          </a:xfrm>
          <a:prstGeom prst="rect">
            <a:avLst/>
          </a:prstGeom>
        </p:spPr>
        <p:txBody>
          <a:bodyPr wrap="square">
            <a:spAutoFit/>
          </a:bodyPr>
          <a:lstStyle/>
          <a:p>
            <a:pPr marL="69850">
              <a:spcBef>
                <a:spcPts val="215"/>
              </a:spcBef>
              <a:spcAft>
                <a:spcPts val="0"/>
              </a:spcAft>
              <a:tabLst>
                <a:tab pos="316865" algn="l"/>
                <a:tab pos="5840730" algn="l"/>
              </a:tabLst>
            </a:pPr>
            <a:r>
              <a:rPr lang="en-US" sz="1600" dirty="0" smtClean="0">
                <a:solidFill>
                  <a:srgbClr val="404041"/>
                </a:solidFill>
                <a:latin typeface="+mj-lt"/>
              </a:rPr>
              <a:t>APIIC’s application process mandates the submission of DPR along with other statutory documents and below are the checklist of</a:t>
            </a:r>
            <a:r>
              <a:rPr lang="en-US" sz="1600" dirty="0" smtClean="0">
                <a:solidFill>
                  <a:srgbClr val="404041"/>
                </a:solidFill>
              </a:rPr>
              <a:t> Detailed Project Report </a:t>
            </a:r>
            <a:r>
              <a:rPr lang="en-US" sz="1600" dirty="0" smtClean="0">
                <a:solidFill>
                  <a:srgbClr val="404041"/>
                </a:solidFill>
                <a:latin typeface="+mj-lt"/>
              </a:rPr>
              <a:t>components. An Applicant can submit its application for land allotment directly through the online application portal available at APIIC’s website: </a:t>
            </a:r>
            <a:r>
              <a:rPr lang="en-US" sz="1600" dirty="0" smtClean="0">
                <a:solidFill>
                  <a:srgbClr val="404041"/>
                </a:solidFill>
                <a:latin typeface="+mj-lt"/>
                <a:hlinkClick r:id="rId2"/>
              </a:rPr>
              <a:t>https://kpi.apiic.in:8443/ApiicWeb/login.jsp</a:t>
            </a:r>
            <a:endParaRPr lang="en-US" sz="1600" dirty="0" smtClean="0">
              <a:solidFill>
                <a:srgbClr val="404041"/>
              </a:solidFill>
              <a:latin typeface="+mj-lt"/>
            </a:endParaRPr>
          </a:p>
          <a:p>
            <a:pPr marL="69850">
              <a:spcBef>
                <a:spcPts val="215"/>
              </a:spcBef>
              <a:spcAft>
                <a:spcPts val="0"/>
              </a:spcAft>
              <a:tabLst>
                <a:tab pos="316865" algn="l"/>
                <a:tab pos="5840730" algn="l"/>
              </a:tabLst>
            </a:pPr>
            <a:r>
              <a:rPr lang="en-IN" sz="1600" dirty="0" smtClean="0">
                <a:solidFill>
                  <a:srgbClr val="404041"/>
                </a:solidFill>
                <a:latin typeface="+mj-lt"/>
                <a:hlinkClick r:id="rId3"/>
              </a:rPr>
              <a:t>https://kpi.apiic.in:8443/ApiicWeb/APIIC%20%20Online%20Application.jsp</a:t>
            </a:r>
            <a:r>
              <a:rPr lang="en-IN" sz="1600" dirty="0" smtClean="0">
                <a:solidFill>
                  <a:srgbClr val="404041"/>
                </a:solidFill>
                <a:latin typeface="+mj-lt"/>
              </a:rPr>
              <a:t> – (</a:t>
            </a:r>
            <a:r>
              <a:rPr lang="en-IN" sz="1600" i="1" dirty="0" smtClean="0">
                <a:solidFill>
                  <a:srgbClr val="404041"/>
                </a:solidFill>
                <a:latin typeface="+mj-lt"/>
              </a:rPr>
              <a:t>Online Application User Manual</a:t>
            </a:r>
            <a:r>
              <a:rPr lang="en-IN" sz="1600" dirty="0" smtClean="0">
                <a:solidFill>
                  <a:srgbClr val="404041"/>
                </a:solidFill>
                <a:latin typeface="+mj-lt"/>
              </a:rPr>
              <a:t>) </a:t>
            </a:r>
          </a:p>
          <a:p>
            <a:pPr marL="69850">
              <a:spcBef>
                <a:spcPts val="215"/>
              </a:spcBef>
              <a:spcAft>
                <a:spcPts val="0"/>
              </a:spcAft>
              <a:tabLst>
                <a:tab pos="316865" algn="l"/>
                <a:tab pos="5840730" algn="l"/>
              </a:tabLst>
            </a:pPr>
            <a:endParaRPr lang="en-IN" sz="1600" dirty="0" smtClean="0">
              <a:solidFill>
                <a:srgbClr val="404041"/>
              </a:solidFill>
              <a:latin typeface="+mj-lt"/>
            </a:endParaRPr>
          </a:p>
          <a:p>
            <a:pPr marL="342900" indent="-342900">
              <a:spcAft>
                <a:spcPts val="0"/>
              </a:spcAft>
              <a:buFont typeface="+mj-lt"/>
              <a:buAutoNum type="arabicPeriod"/>
            </a:pPr>
            <a:r>
              <a:rPr lang="en-US" sz="1600" dirty="0" smtClean="0">
                <a:solidFill>
                  <a:srgbClr val="404041"/>
                </a:solidFill>
                <a:latin typeface="+mj-lt"/>
              </a:rPr>
              <a:t>    </a:t>
            </a:r>
            <a:r>
              <a:rPr lang="en-US" sz="1600" b="1" dirty="0" smtClean="0">
                <a:solidFill>
                  <a:srgbClr val="404041"/>
                </a:solidFill>
                <a:latin typeface="+mj-lt"/>
              </a:rPr>
              <a:t>Company Profile and details of existing business concerns</a:t>
            </a:r>
            <a:endParaRPr lang="en-IN" sz="1600" b="1" dirty="0" smtClean="0">
              <a:solidFill>
                <a:srgbClr val="404041"/>
              </a:solidFill>
              <a:latin typeface="+mj-lt"/>
            </a:endParaRPr>
          </a:p>
          <a:p>
            <a:pPr marL="546100" marR="88265" algn="just">
              <a:spcBef>
                <a:spcPts val="595"/>
              </a:spcBef>
              <a:spcAft>
                <a:spcPts val="0"/>
              </a:spcAft>
            </a:pPr>
            <a:r>
              <a:rPr lang="en-US" sz="1600" dirty="0" smtClean="0">
                <a:solidFill>
                  <a:srgbClr val="404041"/>
                </a:solidFill>
                <a:latin typeface="+mj-lt"/>
              </a:rPr>
              <a:t>This section shall elaborate on the existing company, its products/ services, strengths, market position, annual turnover, years of existence, etc. Statutory documents such as Certificate of Incorporation and Audited Annual Reports (of past 3 financial years) / IT returns / Net worth certificates (as the case may be) shall be submitted.</a:t>
            </a:r>
            <a:endParaRPr lang="en-IN" sz="1600" dirty="0" smtClean="0">
              <a:solidFill>
                <a:srgbClr val="404041"/>
              </a:solidFill>
              <a:latin typeface="+mj-lt"/>
            </a:endParaRPr>
          </a:p>
          <a:p>
            <a:pPr marR="88265" lvl="0" algn="just">
              <a:spcBef>
                <a:spcPts val="605"/>
              </a:spcBef>
              <a:spcAft>
                <a:spcPts val="0"/>
              </a:spcAft>
              <a:tabLst>
                <a:tab pos="546100" algn="l"/>
              </a:tabLst>
            </a:pPr>
            <a:r>
              <a:rPr lang="en-US" sz="1600" b="1" dirty="0" smtClean="0">
                <a:solidFill>
                  <a:srgbClr val="404041"/>
                </a:solidFill>
                <a:latin typeface="+mj-lt"/>
              </a:rPr>
              <a:t>2.	Documentary evidence/ proof to showcase the experience of successfully executing similar projects in past </a:t>
            </a:r>
            <a:r>
              <a:rPr lang="en-US" sz="1600" dirty="0" smtClean="0">
                <a:solidFill>
                  <a:srgbClr val="404041"/>
                </a:solidFill>
                <a:latin typeface="+mj-lt"/>
              </a:rPr>
              <a:t>(if any)</a:t>
            </a:r>
            <a:endParaRPr lang="en-IN" sz="1600" dirty="0" smtClean="0">
              <a:solidFill>
                <a:srgbClr val="404041"/>
              </a:solidFill>
              <a:latin typeface="+mj-lt"/>
            </a:endParaRPr>
          </a:p>
          <a:p>
            <a:pPr marL="546100" marR="89535" algn="just">
              <a:spcBef>
                <a:spcPts val="595"/>
              </a:spcBef>
              <a:spcAft>
                <a:spcPts val="0"/>
              </a:spcAft>
            </a:pPr>
            <a:r>
              <a:rPr lang="en-US" sz="1600" dirty="0" smtClean="0">
                <a:solidFill>
                  <a:srgbClr val="404041"/>
                </a:solidFill>
                <a:latin typeface="+mj-lt"/>
              </a:rPr>
              <a:t>Details of the existing business units, (if any), in terms of capacity/scale, investment made, direct employment, space utilization, etc. shall be provided. In case of a new firm, justification based on the past experience of the management shall be provided.</a:t>
            </a:r>
            <a:endParaRPr lang="en-IN" sz="1600" dirty="0" smtClean="0">
              <a:solidFill>
                <a:srgbClr val="404041"/>
              </a:solidFill>
              <a:latin typeface="+mj-lt"/>
            </a:endParaRPr>
          </a:p>
          <a:p>
            <a:pPr lvl="0" algn="just">
              <a:spcBef>
                <a:spcPts val="610"/>
              </a:spcBef>
              <a:spcAft>
                <a:spcPts val="0"/>
              </a:spcAft>
              <a:tabLst>
                <a:tab pos="546100" algn="l"/>
              </a:tabLst>
            </a:pPr>
            <a:r>
              <a:rPr lang="en-US" sz="1600" b="1" dirty="0" smtClean="0">
                <a:solidFill>
                  <a:srgbClr val="404041"/>
                </a:solidFill>
                <a:latin typeface="+mj-lt"/>
              </a:rPr>
              <a:t>3.	Brief on the proposed project</a:t>
            </a:r>
            <a:endParaRPr lang="en-IN" sz="1600" b="1" dirty="0" smtClean="0">
              <a:solidFill>
                <a:srgbClr val="404041"/>
              </a:solidFill>
              <a:latin typeface="+mj-lt"/>
            </a:endParaRPr>
          </a:p>
          <a:p>
            <a:pPr marL="546100" marR="88265" algn="just">
              <a:spcBef>
                <a:spcPts val="595"/>
              </a:spcBef>
              <a:spcAft>
                <a:spcPts val="0"/>
              </a:spcAft>
            </a:pPr>
            <a:r>
              <a:rPr lang="en-US" sz="1600" dirty="0" smtClean="0">
                <a:solidFill>
                  <a:srgbClr val="404041"/>
                </a:solidFill>
                <a:latin typeface="+mj-lt"/>
              </a:rPr>
              <a:t>This section shall provide details on the project for which land is sought from APIIC. The project details must provide information on the type of products/services proposed, process flows,</a:t>
            </a:r>
            <a:r>
              <a:rPr lang="en-IN" sz="1600" dirty="0" smtClean="0">
                <a:solidFill>
                  <a:srgbClr val="404041"/>
                </a:solidFill>
                <a:latin typeface="+mj-lt"/>
              </a:rPr>
              <a:t> </a:t>
            </a:r>
            <a:r>
              <a:rPr lang="en-US" sz="1600" dirty="0" smtClean="0">
                <a:solidFill>
                  <a:srgbClr val="404041"/>
                </a:solidFill>
                <a:latin typeface="+mj-lt"/>
              </a:rPr>
              <a:t>brief on technologies (without revealing proprietary details) and any other information that is relevant to impart an understanding of the proposed activity.</a:t>
            </a:r>
            <a:endParaRPr lang="en-IN" sz="1600" dirty="0">
              <a:solidFill>
                <a:srgbClr val="404041"/>
              </a:solidFill>
              <a:latin typeface="+mj-lt"/>
            </a:endParaRPr>
          </a:p>
        </p:txBody>
      </p:sp>
      <p:sp>
        <p:nvSpPr>
          <p:cNvPr id="3" name="Rectangle 2"/>
          <p:cNvSpPr/>
          <p:nvPr/>
        </p:nvSpPr>
        <p:spPr>
          <a:xfrm>
            <a:off x="3414409" y="890691"/>
            <a:ext cx="5428034" cy="430887"/>
          </a:xfrm>
          <a:prstGeom prst="rect">
            <a:avLst/>
          </a:prstGeom>
        </p:spPr>
        <p:txBody>
          <a:bodyPr wrap="square">
            <a:spAutoFit/>
          </a:bodyPr>
          <a:lstStyle/>
          <a:p>
            <a:pPr algn="ctr"/>
            <a:r>
              <a:rPr lang="en-IN" sz="2200" b="1" dirty="0" smtClean="0">
                <a:solidFill>
                  <a:schemeClr val="accent1"/>
                </a:solidFill>
                <a:hlinkClick r:id="rId4" action="ppaction://hlinkfile"/>
              </a:rPr>
              <a:t>CHECKLIST OF DPR COMPONENTS</a:t>
            </a:r>
            <a:endParaRPr lang="en-IN" sz="2200" b="1" dirty="0">
              <a:solidFill>
                <a:schemeClr val="accent1"/>
              </a:solidFill>
            </a:endParaRPr>
          </a:p>
        </p:txBody>
      </p:sp>
      <p:sp>
        <p:nvSpPr>
          <p:cNvPr id="4" name="Rectangle 3"/>
          <p:cNvSpPr/>
          <p:nvPr/>
        </p:nvSpPr>
        <p:spPr>
          <a:xfrm>
            <a:off x="10887738" y="5912578"/>
            <a:ext cx="753220" cy="369332"/>
          </a:xfrm>
          <a:prstGeom prst="rect">
            <a:avLst/>
          </a:prstGeom>
        </p:spPr>
        <p:txBody>
          <a:bodyPr wrap="none">
            <a:spAutoFit/>
          </a:bodyPr>
          <a:lstStyle/>
          <a:p>
            <a:r>
              <a:rPr lang="en-IN" b="1" dirty="0"/>
              <a:t>Cont..</a:t>
            </a:r>
          </a:p>
        </p:txBody>
      </p:sp>
    </p:spTree>
    <p:extLst>
      <p:ext uri="{BB962C8B-B14F-4D97-AF65-F5344CB8AC3E}">
        <p14:creationId xmlns:p14="http://schemas.microsoft.com/office/powerpoint/2010/main" val="2255796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2953" y="1407842"/>
            <a:ext cx="10657817" cy="4524315"/>
          </a:xfrm>
          <a:prstGeom prst="rect">
            <a:avLst/>
          </a:prstGeom>
        </p:spPr>
        <p:txBody>
          <a:bodyPr wrap="square">
            <a:spAutoFit/>
          </a:bodyPr>
          <a:lstStyle/>
          <a:p>
            <a:r>
              <a:rPr lang="en-US" sz="1600" b="1" dirty="0" smtClean="0">
                <a:solidFill>
                  <a:srgbClr val="404041"/>
                </a:solidFill>
                <a:latin typeface="+mj-lt"/>
              </a:rPr>
              <a:t>4.	Market </a:t>
            </a:r>
            <a:r>
              <a:rPr lang="en-US" sz="1600" b="1" dirty="0">
                <a:solidFill>
                  <a:srgbClr val="404041"/>
                </a:solidFill>
                <a:latin typeface="+mj-lt"/>
              </a:rPr>
              <a:t>analysis/ justification for proposed project </a:t>
            </a:r>
          </a:p>
          <a:p>
            <a:r>
              <a:rPr lang="en-US" sz="1600" dirty="0" smtClean="0">
                <a:solidFill>
                  <a:srgbClr val="404041"/>
                </a:solidFill>
                <a:latin typeface="+mj-lt"/>
              </a:rPr>
              <a:t>	This </a:t>
            </a:r>
            <a:r>
              <a:rPr lang="en-US" sz="1600" dirty="0">
                <a:solidFill>
                  <a:srgbClr val="404041"/>
                </a:solidFill>
                <a:latin typeface="+mj-lt"/>
              </a:rPr>
              <a:t>section shall present a business case while elaborating on the ‘target market identification’ and ‘demand - </a:t>
            </a:r>
            <a:r>
              <a:rPr lang="en-US" sz="1600" dirty="0" smtClean="0">
                <a:solidFill>
                  <a:srgbClr val="404041"/>
                </a:solidFill>
                <a:latin typeface="+mj-lt"/>
              </a:rPr>
              <a:t>supply 	dynamics</a:t>
            </a:r>
            <a:r>
              <a:rPr lang="en-US" sz="1600" dirty="0">
                <a:solidFill>
                  <a:srgbClr val="404041"/>
                </a:solidFill>
                <a:latin typeface="+mj-lt"/>
              </a:rPr>
              <a:t>’. </a:t>
            </a:r>
            <a:endParaRPr lang="en-US" sz="1600" dirty="0" smtClean="0">
              <a:solidFill>
                <a:srgbClr val="404041"/>
              </a:solidFill>
              <a:latin typeface="+mj-lt"/>
            </a:endParaRPr>
          </a:p>
          <a:p>
            <a:r>
              <a:rPr lang="en-US" sz="1600" b="1" dirty="0" smtClean="0">
                <a:solidFill>
                  <a:srgbClr val="404041"/>
                </a:solidFill>
                <a:latin typeface="+mj-lt"/>
              </a:rPr>
              <a:t>5.	Justification </a:t>
            </a:r>
            <a:r>
              <a:rPr lang="en-US" sz="1600" b="1" dirty="0">
                <a:solidFill>
                  <a:srgbClr val="404041"/>
                </a:solidFill>
                <a:latin typeface="+mj-lt"/>
              </a:rPr>
              <a:t>for the extent of land required for the proposed project </a:t>
            </a:r>
          </a:p>
          <a:p>
            <a:r>
              <a:rPr lang="en-US" sz="1600" dirty="0" smtClean="0">
                <a:solidFill>
                  <a:srgbClr val="404041"/>
                </a:solidFill>
                <a:latin typeface="+mj-lt"/>
              </a:rPr>
              <a:t>	This </a:t>
            </a:r>
            <a:r>
              <a:rPr lang="en-US" sz="1600" dirty="0">
                <a:solidFill>
                  <a:srgbClr val="404041"/>
                </a:solidFill>
                <a:latin typeface="+mj-lt"/>
              </a:rPr>
              <a:t>section shall include the layout of the proposed project (clearly highlighting the area utilization) and </a:t>
            </a:r>
            <a:r>
              <a:rPr lang="en-US" sz="1600" dirty="0" smtClean="0">
                <a:solidFill>
                  <a:srgbClr val="404041"/>
                </a:solidFill>
                <a:latin typeface="+mj-lt"/>
              </a:rPr>
              <a:t>	detailed </a:t>
            </a:r>
            <a:r>
              <a:rPr lang="en-US" sz="1600" dirty="0">
                <a:solidFill>
                  <a:srgbClr val="404041"/>
                </a:solidFill>
                <a:latin typeface="+mj-lt"/>
              </a:rPr>
              <a:t>area break - up for each of the components proposed (including built - up areas, open areas, roads </a:t>
            </a:r>
            <a:r>
              <a:rPr lang="en-US" sz="1600" dirty="0" smtClean="0">
                <a:solidFill>
                  <a:srgbClr val="404041"/>
                </a:solidFill>
                <a:latin typeface="+mj-lt"/>
              </a:rPr>
              <a:t>etc.)</a:t>
            </a:r>
          </a:p>
          <a:p>
            <a:endParaRPr lang="en-US" sz="1600" dirty="0">
              <a:solidFill>
                <a:srgbClr val="404041"/>
              </a:solidFill>
              <a:latin typeface="+mj-lt"/>
            </a:endParaRPr>
          </a:p>
          <a:p>
            <a:r>
              <a:rPr lang="en-US" sz="1600" b="1" dirty="0">
                <a:solidFill>
                  <a:srgbClr val="404041"/>
                </a:solidFill>
                <a:latin typeface="+mj-lt"/>
              </a:rPr>
              <a:t>6. </a:t>
            </a:r>
            <a:r>
              <a:rPr lang="en-US" sz="1600" b="1" dirty="0" smtClean="0">
                <a:solidFill>
                  <a:srgbClr val="404041"/>
                </a:solidFill>
                <a:latin typeface="+mj-lt"/>
              </a:rPr>
              <a:t>	Implementation </a:t>
            </a:r>
            <a:r>
              <a:rPr lang="en-US" sz="1600" b="1" dirty="0">
                <a:solidFill>
                  <a:srgbClr val="404041"/>
                </a:solidFill>
                <a:latin typeface="+mj-lt"/>
              </a:rPr>
              <a:t>Timeline for various phases of the proposed </a:t>
            </a:r>
            <a:r>
              <a:rPr lang="en-US" sz="1600" b="1" dirty="0" smtClean="0">
                <a:solidFill>
                  <a:srgbClr val="404041"/>
                </a:solidFill>
                <a:latin typeface="+mj-lt"/>
              </a:rPr>
              <a:t>project</a:t>
            </a:r>
          </a:p>
          <a:p>
            <a:r>
              <a:rPr lang="en-US" sz="1600" b="1" dirty="0" smtClean="0">
                <a:solidFill>
                  <a:srgbClr val="404041"/>
                </a:solidFill>
                <a:latin typeface="+mj-lt"/>
              </a:rPr>
              <a:t> </a:t>
            </a:r>
            <a:endParaRPr lang="en-US" sz="1600" b="1" dirty="0">
              <a:solidFill>
                <a:srgbClr val="404041"/>
              </a:solidFill>
              <a:latin typeface="+mj-lt"/>
            </a:endParaRPr>
          </a:p>
          <a:p>
            <a:r>
              <a:rPr lang="en-US" sz="1600" b="1" dirty="0">
                <a:solidFill>
                  <a:srgbClr val="404041"/>
                </a:solidFill>
                <a:latin typeface="+mj-lt"/>
              </a:rPr>
              <a:t>7. </a:t>
            </a:r>
            <a:r>
              <a:rPr lang="en-US" sz="1600" b="1" dirty="0" smtClean="0">
                <a:solidFill>
                  <a:srgbClr val="404041"/>
                </a:solidFill>
                <a:latin typeface="+mj-lt"/>
              </a:rPr>
              <a:t>	Investment </a:t>
            </a:r>
            <a:r>
              <a:rPr lang="en-US" sz="1600" b="1" dirty="0">
                <a:solidFill>
                  <a:srgbClr val="404041"/>
                </a:solidFill>
                <a:latin typeface="+mj-lt"/>
              </a:rPr>
              <a:t>proposed in various phases &amp; Means of Finance </a:t>
            </a:r>
            <a:endParaRPr lang="en-US" sz="1600" b="1" dirty="0" smtClean="0">
              <a:solidFill>
                <a:srgbClr val="404041"/>
              </a:solidFill>
              <a:latin typeface="+mj-lt"/>
            </a:endParaRPr>
          </a:p>
          <a:p>
            <a:pPr marL="342900" indent="-342900">
              <a:buFont typeface="+mj-lt"/>
              <a:buAutoNum type="arabicPeriod"/>
            </a:pPr>
            <a:endParaRPr lang="en-US" sz="1600" b="1" dirty="0">
              <a:solidFill>
                <a:srgbClr val="404041"/>
              </a:solidFill>
              <a:latin typeface="+mj-lt"/>
            </a:endParaRPr>
          </a:p>
          <a:p>
            <a:r>
              <a:rPr lang="en-US" sz="1600" b="1" dirty="0">
                <a:solidFill>
                  <a:srgbClr val="404041"/>
                </a:solidFill>
                <a:latin typeface="+mj-lt"/>
              </a:rPr>
              <a:t>8. </a:t>
            </a:r>
            <a:r>
              <a:rPr lang="en-US" sz="1600" b="1" dirty="0" smtClean="0">
                <a:solidFill>
                  <a:srgbClr val="404041"/>
                </a:solidFill>
                <a:latin typeface="+mj-lt"/>
              </a:rPr>
              <a:t>	Proposed </a:t>
            </a:r>
            <a:r>
              <a:rPr lang="en-US" sz="1600" b="1" dirty="0">
                <a:solidFill>
                  <a:srgbClr val="404041"/>
                </a:solidFill>
                <a:latin typeface="+mj-lt"/>
              </a:rPr>
              <a:t>Employment to be generated (Direct &amp; Indirect) in various phases: </a:t>
            </a:r>
          </a:p>
          <a:p>
            <a:r>
              <a:rPr lang="en-US" sz="1600" dirty="0" smtClean="0">
                <a:solidFill>
                  <a:srgbClr val="404041"/>
                </a:solidFill>
                <a:latin typeface="+mj-lt"/>
              </a:rPr>
              <a:t>	Break-up </a:t>
            </a:r>
            <a:r>
              <a:rPr lang="en-US" sz="1600" dirty="0">
                <a:solidFill>
                  <a:srgbClr val="404041"/>
                </a:solidFill>
                <a:latin typeface="+mj-lt"/>
              </a:rPr>
              <a:t>shall be provided of the employment estimates, in terms of managerial staff, engineering staff, </a:t>
            </a:r>
            <a:r>
              <a:rPr lang="en-US" sz="1600" dirty="0" smtClean="0">
                <a:solidFill>
                  <a:srgbClr val="404041"/>
                </a:solidFill>
                <a:latin typeface="+mj-lt"/>
              </a:rPr>
              <a:t>	administrative</a:t>
            </a:r>
            <a:r>
              <a:rPr lang="en-US" sz="1600" dirty="0">
                <a:solidFill>
                  <a:srgbClr val="404041"/>
                </a:solidFill>
                <a:latin typeface="+mj-lt"/>
              </a:rPr>
              <a:t>, labour, etc</a:t>
            </a:r>
            <a:r>
              <a:rPr lang="en-US" sz="1600" dirty="0" smtClean="0">
                <a:solidFill>
                  <a:srgbClr val="404041"/>
                </a:solidFill>
                <a:latin typeface="+mj-lt"/>
              </a:rPr>
              <a:t>.</a:t>
            </a:r>
          </a:p>
          <a:p>
            <a:r>
              <a:rPr lang="en-US" sz="1600" dirty="0" smtClean="0">
                <a:solidFill>
                  <a:srgbClr val="404041"/>
                </a:solidFill>
                <a:latin typeface="+mj-lt"/>
              </a:rPr>
              <a:t> </a:t>
            </a:r>
          </a:p>
          <a:p>
            <a:r>
              <a:rPr lang="en-US" sz="1600" b="1" dirty="0" smtClean="0">
                <a:solidFill>
                  <a:srgbClr val="404041"/>
                </a:solidFill>
                <a:latin typeface="+mj-lt"/>
              </a:rPr>
              <a:t>9</a:t>
            </a:r>
            <a:r>
              <a:rPr lang="en-US" sz="1600" b="1" dirty="0">
                <a:solidFill>
                  <a:srgbClr val="404041"/>
                </a:solidFill>
                <a:latin typeface="+mj-lt"/>
              </a:rPr>
              <a:t>. </a:t>
            </a:r>
            <a:r>
              <a:rPr lang="en-US" sz="1600" b="1" dirty="0" smtClean="0">
                <a:solidFill>
                  <a:srgbClr val="404041"/>
                </a:solidFill>
                <a:latin typeface="+mj-lt"/>
              </a:rPr>
              <a:t>	Financial </a:t>
            </a:r>
            <a:r>
              <a:rPr lang="en-US" sz="1600" b="1" dirty="0">
                <a:solidFill>
                  <a:srgbClr val="404041"/>
                </a:solidFill>
                <a:latin typeface="+mj-lt"/>
              </a:rPr>
              <a:t>analysis to justify the feasibility of the proposed project </a:t>
            </a:r>
            <a:endParaRPr lang="en-US" sz="1600" b="1" dirty="0" smtClean="0">
              <a:solidFill>
                <a:srgbClr val="404041"/>
              </a:solidFill>
              <a:latin typeface="+mj-lt"/>
            </a:endParaRPr>
          </a:p>
          <a:p>
            <a:r>
              <a:rPr lang="en-US" sz="1600" dirty="0" smtClean="0">
                <a:solidFill>
                  <a:srgbClr val="404041"/>
                </a:solidFill>
                <a:latin typeface="+mj-lt"/>
              </a:rPr>
              <a:t>	This </a:t>
            </a:r>
            <a:r>
              <a:rPr lang="en-US" sz="1600" dirty="0">
                <a:solidFill>
                  <a:srgbClr val="404041"/>
                </a:solidFill>
                <a:latin typeface="+mj-lt"/>
              </a:rPr>
              <a:t>section shall include the assumptions on cost and revenues on a time line (yearly/Quarterly), projected </a:t>
            </a:r>
            <a:r>
              <a:rPr lang="en-US" sz="1600" dirty="0" smtClean="0">
                <a:solidFill>
                  <a:srgbClr val="404041"/>
                </a:solidFill>
                <a:latin typeface="+mj-lt"/>
              </a:rPr>
              <a:t>Profit 	&amp; </a:t>
            </a:r>
            <a:r>
              <a:rPr lang="en-US" sz="1600" dirty="0">
                <a:solidFill>
                  <a:srgbClr val="404041"/>
                </a:solidFill>
                <a:latin typeface="+mj-lt"/>
              </a:rPr>
              <a:t>Loss Statement and cash flow statements along with financial viability indicators like NPV, IRR, DSCR, etc. </a:t>
            </a:r>
            <a:endParaRPr lang="en-US" sz="1600" dirty="0" smtClean="0">
              <a:solidFill>
                <a:srgbClr val="404041"/>
              </a:solidFill>
              <a:latin typeface="+mj-lt"/>
            </a:endParaRPr>
          </a:p>
        </p:txBody>
      </p:sp>
      <p:sp>
        <p:nvSpPr>
          <p:cNvPr id="3" name="Rectangle 2"/>
          <p:cNvSpPr/>
          <p:nvPr/>
        </p:nvSpPr>
        <p:spPr>
          <a:xfrm>
            <a:off x="3405783" y="890691"/>
            <a:ext cx="5428034" cy="430887"/>
          </a:xfrm>
          <a:prstGeom prst="rect">
            <a:avLst/>
          </a:prstGeom>
        </p:spPr>
        <p:txBody>
          <a:bodyPr wrap="square">
            <a:spAutoFit/>
          </a:bodyPr>
          <a:lstStyle/>
          <a:p>
            <a:pPr algn="ctr"/>
            <a:r>
              <a:rPr lang="en-IN" sz="2200" b="1" dirty="0" smtClean="0">
                <a:solidFill>
                  <a:schemeClr val="accent1"/>
                </a:solidFill>
                <a:hlinkClick r:id="rId2" action="ppaction://hlinkfile"/>
              </a:rPr>
              <a:t>CHECKLIST OF DPR COMPONENTS</a:t>
            </a:r>
            <a:endParaRPr lang="en-IN" sz="2200" b="1" dirty="0">
              <a:solidFill>
                <a:schemeClr val="accent1"/>
              </a:solidFill>
            </a:endParaRPr>
          </a:p>
        </p:txBody>
      </p:sp>
    </p:spTree>
    <p:extLst>
      <p:ext uri="{BB962C8B-B14F-4D97-AF65-F5344CB8AC3E}">
        <p14:creationId xmlns:p14="http://schemas.microsoft.com/office/powerpoint/2010/main" val="34796495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AFA9E92-0964-4AF0-93DA-E8F01CAC1D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7834" y="2909890"/>
            <a:ext cx="723900" cy="66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a:extLst>
              <a:ext uri="{FF2B5EF4-FFF2-40B4-BE49-F238E27FC236}">
                <a16:creationId xmlns:a16="http://schemas.microsoft.com/office/drawing/2014/main" id="{87CEFB0C-921F-4233-8A7B-06388447F7B2}"/>
              </a:ext>
            </a:extLst>
          </p:cNvPr>
          <p:cNvSpPr txBox="1">
            <a:spLocks noChangeArrowheads="1"/>
          </p:cNvSpPr>
          <p:nvPr/>
        </p:nvSpPr>
        <p:spPr bwMode="auto">
          <a:xfrm>
            <a:off x="2337940" y="3005280"/>
            <a:ext cx="38683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ltLang="en-US" sz="1600" u="sng" dirty="0">
                <a:solidFill>
                  <a:schemeClr val="tx2">
                    <a:lumMod val="50000"/>
                  </a:schemeClr>
                </a:solidFill>
                <a:latin typeface="+mj-lt"/>
              </a:rPr>
              <a:t>https://www.facebook.com/APNRTSOCIETY/</a:t>
            </a:r>
          </a:p>
        </p:txBody>
      </p:sp>
      <p:pic>
        <p:nvPicPr>
          <p:cNvPr id="6" name="Picture 6">
            <a:extLst>
              <a:ext uri="{FF2B5EF4-FFF2-40B4-BE49-F238E27FC236}">
                <a16:creationId xmlns:a16="http://schemas.microsoft.com/office/drawing/2014/main" id="{D89219DF-D3DC-4518-857F-46AD58E1C3C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7841" y="3578229"/>
            <a:ext cx="72548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F0AA1FB1-502E-4959-B0AD-1EECFD6E56F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7209" y="4291013"/>
            <a:ext cx="488950" cy="45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a:extLst>
              <a:ext uri="{FF2B5EF4-FFF2-40B4-BE49-F238E27FC236}">
                <a16:creationId xmlns:a16="http://schemas.microsoft.com/office/drawing/2014/main" id="{FBED7D83-A878-4E47-9D2F-A5C358F27E9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7809" y="4854575"/>
            <a:ext cx="10461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a:extLst>
              <a:ext uri="{FF2B5EF4-FFF2-40B4-BE49-F238E27FC236}">
                <a16:creationId xmlns:a16="http://schemas.microsoft.com/office/drawing/2014/main" id="{0EF411DC-91B5-4F3E-B664-19475C64190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7209" y="5683250"/>
            <a:ext cx="488950" cy="45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26CE060E-5535-47E1-96B9-FCEADB778E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1150" y="1770170"/>
            <a:ext cx="565227" cy="493187"/>
          </a:xfrm>
          <a:prstGeom prst="rect">
            <a:avLst/>
          </a:prstGeom>
        </p:spPr>
      </p:pic>
      <p:sp>
        <p:nvSpPr>
          <p:cNvPr id="16" name="TextBox 5">
            <a:extLst>
              <a:ext uri="{FF2B5EF4-FFF2-40B4-BE49-F238E27FC236}">
                <a16:creationId xmlns:a16="http://schemas.microsoft.com/office/drawing/2014/main" id="{931C7A73-05CB-4A1F-B3A9-AD81AE80C99E}"/>
              </a:ext>
            </a:extLst>
          </p:cNvPr>
          <p:cNvSpPr txBox="1">
            <a:spLocks noChangeArrowheads="1"/>
          </p:cNvSpPr>
          <p:nvPr/>
        </p:nvSpPr>
        <p:spPr bwMode="auto">
          <a:xfrm>
            <a:off x="2301320" y="1800570"/>
            <a:ext cx="27038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ltLang="en-US" sz="1600" u="sng" dirty="0">
                <a:latin typeface="+mj-lt"/>
              </a:rPr>
              <a:t> </a:t>
            </a:r>
            <a:r>
              <a:rPr lang="en-IN" altLang="en-US" sz="1600" u="sng" dirty="0">
                <a:solidFill>
                  <a:schemeClr val="tx2">
                    <a:lumMod val="50000"/>
                  </a:schemeClr>
                </a:solidFill>
                <a:latin typeface="+mj-lt"/>
              </a:rPr>
              <a:t>https://</a:t>
            </a:r>
            <a:r>
              <a:rPr lang="en-IN" altLang="en-US" sz="1600" u="sng" dirty="0" smtClean="0">
                <a:solidFill>
                  <a:schemeClr val="tx2">
                    <a:lumMod val="50000"/>
                  </a:schemeClr>
                </a:solidFill>
                <a:latin typeface="+mj-lt"/>
              </a:rPr>
              <a:t>www.apnrts.ap.gov.in/</a:t>
            </a:r>
            <a:endParaRPr lang="en-IN" altLang="en-US" sz="1600" u="sng" dirty="0">
              <a:solidFill>
                <a:schemeClr val="tx2">
                  <a:lumMod val="50000"/>
                </a:schemeClr>
              </a:solidFill>
              <a:latin typeface="+mj-lt"/>
            </a:endParaRPr>
          </a:p>
        </p:txBody>
      </p:sp>
      <p:sp>
        <p:nvSpPr>
          <p:cNvPr id="18" name="Rectangle 3"/>
          <p:cNvSpPr>
            <a:spLocks noChangeArrowheads="1"/>
          </p:cNvSpPr>
          <p:nvPr/>
        </p:nvSpPr>
        <p:spPr bwMode="auto">
          <a:xfrm>
            <a:off x="2336967" y="3631902"/>
            <a:ext cx="6356365" cy="3385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600" u="sng" dirty="0">
                <a:solidFill>
                  <a:schemeClr val="tx2">
                    <a:lumMod val="50000"/>
                  </a:schemeClr>
                </a:solidFill>
                <a:latin typeface="+mj-lt"/>
              </a:rPr>
              <a:t>https://twitter.com/APNRTSOfficial</a:t>
            </a:r>
          </a:p>
        </p:txBody>
      </p:sp>
      <p:sp>
        <p:nvSpPr>
          <p:cNvPr id="21" name="Rectangle 6"/>
          <p:cNvSpPr>
            <a:spLocks noChangeArrowheads="1"/>
          </p:cNvSpPr>
          <p:nvPr/>
        </p:nvSpPr>
        <p:spPr bwMode="auto">
          <a:xfrm>
            <a:off x="2336966" y="4273828"/>
            <a:ext cx="6888480" cy="3385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600" u="sng" dirty="0">
                <a:solidFill>
                  <a:schemeClr val="tx2">
                    <a:lumMod val="50000"/>
                  </a:schemeClr>
                </a:solidFill>
                <a:latin typeface="+mj-lt"/>
              </a:rPr>
              <a:t>https://www.instagram.com/apnrtsofficial/</a:t>
            </a:r>
          </a:p>
        </p:txBody>
      </p:sp>
      <p:sp>
        <p:nvSpPr>
          <p:cNvPr id="23" name="Rectangle 8"/>
          <p:cNvSpPr>
            <a:spLocks noChangeArrowheads="1"/>
          </p:cNvSpPr>
          <p:nvPr/>
        </p:nvSpPr>
        <p:spPr bwMode="auto">
          <a:xfrm>
            <a:off x="2406578" y="5030326"/>
            <a:ext cx="3075842" cy="246221"/>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r>
              <a:rPr lang="en-US" altLang="en-US" sz="1600" u="sng" dirty="0">
                <a:solidFill>
                  <a:schemeClr val="bg2">
                    <a:lumMod val="10000"/>
                  </a:schemeClr>
                </a:solidFill>
                <a:latin typeface="+mj-lt"/>
              </a:rPr>
              <a:t> http://www.youtube.com/c/APNRTS</a:t>
            </a:r>
          </a:p>
        </p:txBody>
      </p:sp>
      <p:sp>
        <p:nvSpPr>
          <p:cNvPr id="24" name="Rectangle 9"/>
          <p:cNvSpPr>
            <a:spLocks noChangeArrowheads="1"/>
          </p:cNvSpPr>
          <p:nvPr/>
        </p:nvSpPr>
        <p:spPr bwMode="auto">
          <a:xfrm>
            <a:off x="2382687" y="5679376"/>
            <a:ext cx="6655059" cy="3385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u="sng" dirty="0">
                <a:solidFill>
                  <a:schemeClr val="bg2">
                    <a:lumMod val="10000"/>
                  </a:schemeClr>
                </a:solidFill>
                <a:latin typeface="+mj-lt"/>
              </a:rPr>
              <a:t>https://www.linkedin.com/in/APNRT-society/</a:t>
            </a:r>
          </a:p>
        </p:txBody>
      </p:sp>
      <p:pic>
        <p:nvPicPr>
          <p:cNvPr id="1026" name="Picture 2" descr="C:\Users\HP\Desktop\New folder (6)\222.jpg"/>
          <p:cNvPicPr>
            <a:picLocks noChangeAspect="1" noChangeArrowheads="1"/>
          </p:cNvPicPr>
          <p:nvPr/>
        </p:nvPicPr>
        <p:blipFill>
          <a:blip r:embed="rId8"/>
          <a:srcRect/>
          <a:stretch>
            <a:fillRect/>
          </a:stretch>
        </p:blipFill>
        <p:spPr bwMode="auto">
          <a:xfrm>
            <a:off x="6282449" y="1656949"/>
            <a:ext cx="4332470" cy="4288459"/>
          </a:xfrm>
          <a:prstGeom prst="rect">
            <a:avLst/>
          </a:prstGeom>
          <a:noFill/>
        </p:spPr>
      </p:pic>
      <p:sp>
        <p:nvSpPr>
          <p:cNvPr id="3" name="Subtitle 2">
            <a:extLst>
              <a:ext uri="{FF2B5EF4-FFF2-40B4-BE49-F238E27FC236}">
                <a16:creationId xmlns:a16="http://schemas.microsoft.com/office/drawing/2014/main" id="{14EBF9BA-5BE7-43A6-B377-5BC7ED56200B}"/>
              </a:ext>
            </a:extLst>
          </p:cNvPr>
          <p:cNvSpPr txBox="1">
            <a:spLocks/>
          </p:cNvSpPr>
          <p:nvPr/>
        </p:nvSpPr>
        <p:spPr>
          <a:xfrm>
            <a:off x="1537834" y="1065735"/>
            <a:ext cx="9320666" cy="4326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None/>
            </a:pPr>
            <a:r>
              <a:rPr lang="en-IN" altLang="en-US" sz="1600" b="1" dirty="0" smtClean="0">
                <a:cs typeface="Arial" panose="020B0604020202020204" pitchFamily="34" charset="0"/>
              </a:rPr>
              <a:t>Following </a:t>
            </a:r>
            <a:r>
              <a:rPr lang="en-IN" altLang="en-US" sz="1600" b="1" dirty="0">
                <a:cs typeface="Arial" panose="020B0604020202020204" pitchFamily="34" charset="0"/>
              </a:rPr>
              <a:t>social Media Platforms are used to propagate the services and activities of APNRT Society:</a:t>
            </a:r>
          </a:p>
        </p:txBody>
      </p:sp>
      <p:sp>
        <p:nvSpPr>
          <p:cNvPr id="17" name="TextBox 5">
            <a:extLst>
              <a:ext uri="{FF2B5EF4-FFF2-40B4-BE49-F238E27FC236}">
                <a16:creationId xmlns:a16="http://schemas.microsoft.com/office/drawing/2014/main" id="{931C7A73-05CB-4A1F-B3A9-AD81AE80C99E}"/>
              </a:ext>
            </a:extLst>
          </p:cNvPr>
          <p:cNvSpPr txBox="1">
            <a:spLocks noChangeArrowheads="1"/>
          </p:cNvSpPr>
          <p:nvPr/>
        </p:nvSpPr>
        <p:spPr bwMode="auto">
          <a:xfrm>
            <a:off x="2327111" y="2427191"/>
            <a:ext cx="3155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ltLang="en-US" sz="1600" u="sng" dirty="0" smtClean="0">
                <a:latin typeface="+mj-lt"/>
              </a:rPr>
              <a:t>investment@apnrts.com</a:t>
            </a:r>
            <a:endParaRPr lang="en-IN" altLang="en-US" sz="1600" u="sng" dirty="0">
              <a:solidFill>
                <a:schemeClr val="tx2">
                  <a:lumMod val="50000"/>
                </a:schemeClr>
              </a:solidFill>
              <a:latin typeface="+mj-lt"/>
            </a:endParaRPr>
          </a:p>
        </p:txBody>
      </p:sp>
      <p:pic>
        <p:nvPicPr>
          <p:cNvPr id="2" name="Picture 2" descr="G:\2021\baneers\icono-email.png"/>
          <p:cNvPicPr>
            <a:picLocks noChangeAspect="1" noChangeArrowheads="1"/>
          </p:cNvPicPr>
          <p:nvPr/>
        </p:nvPicPr>
        <p:blipFill>
          <a:blip r:embed="rId9" cstate="print"/>
          <a:srcRect/>
          <a:stretch>
            <a:fillRect/>
          </a:stretch>
        </p:blipFill>
        <p:spPr bwMode="auto">
          <a:xfrm flipH="1">
            <a:off x="1524000" y="2306010"/>
            <a:ext cx="677668" cy="609592"/>
          </a:xfrm>
          <a:prstGeom prst="rect">
            <a:avLst/>
          </a:prstGeom>
          <a:noFill/>
        </p:spPr>
      </p:pic>
    </p:spTree>
    <p:extLst>
      <p:ext uri="{BB962C8B-B14F-4D97-AF65-F5344CB8AC3E}">
        <p14:creationId xmlns:p14="http://schemas.microsoft.com/office/powerpoint/2010/main" val="857188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913929" y="4105275"/>
            <a:ext cx="6449397" cy="1171575"/>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b="1" spc="600" dirty="0" smtClean="0">
                <a:solidFill>
                  <a:schemeClr val="tx2">
                    <a:lumMod val="60000"/>
                    <a:lumOff val="40000"/>
                  </a:schemeClr>
                </a:solidFill>
                <a:latin typeface="+mj-lt"/>
                <a:cs typeface="Times New Roman" panose="02020603050405020304" pitchFamily="18" charset="0"/>
              </a:rPr>
              <a:t> </a:t>
            </a:r>
            <a:r>
              <a:rPr lang="en-US" sz="2200" b="1" spc="600" dirty="0" smtClean="0">
                <a:solidFill>
                  <a:schemeClr val="tx2">
                    <a:lumMod val="60000"/>
                    <a:lumOff val="40000"/>
                  </a:schemeClr>
                </a:solidFill>
                <a:cs typeface="Times New Roman" panose="02020603050405020304" pitchFamily="18" charset="0"/>
              </a:rPr>
              <a:t>THANK YOU</a:t>
            </a:r>
            <a:endParaRPr lang="en-US" sz="2200" b="1" spc="600" dirty="0">
              <a:solidFill>
                <a:schemeClr val="tx2">
                  <a:lumMod val="60000"/>
                  <a:lumOff val="40000"/>
                </a:schemeClr>
              </a:solidFill>
              <a:cs typeface="Times New Roman" panose="02020603050405020304" pitchFamily="18" charset="0"/>
            </a:endParaRPr>
          </a:p>
        </p:txBody>
      </p:sp>
      <p:pic>
        <p:nvPicPr>
          <p:cNvPr id="3" name="Picture 2" descr="Image result for namaste 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9810" y="2774896"/>
            <a:ext cx="1277634" cy="14732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90346" y="1835200"/>
            <a:ext cx="9205546" cy="646331"/>
          </a:xfrm>
          <a:prstGeom prst="rect">
            <a:avLst/>
          </a:prstGeom>
        </p:spPr>
        <p:txBody>
          <a:bodyPr wrap="square">
            <a:spAutoFit/>
          </a:bodyPr>
          <a:lstStyle/>
          <a:p>
            <a:pPr algn="ctr"/>
            <a:r>
              <a:rPr lang="en-IN" altLang="en-US" b="1" dirty="0" smtClean="0">
                <a:solidFill>
                  <a:schemeClr val="accent2">
                    <a:lumMod val="50000"/>
                  </a:schemeClr>
                </a:solidFill>
                <a:cs typeface="Arial" panose="020B0604020202020204" pitchFamily="34" charset="0"/>
              </a:rPr>
              <a:t>APNRT Society welcomes you </a:t>
            </a:r>
          </a:p>
          <a:p>
            <a:pPr algn="ctr"/>
            <a:r>
              <a:rPr lang="en-IN" altLang="en-US" b="1" dirty="0" smtClean="0">
                <a:solidFill>
                  <a:schemeClr val="accent2">
                    <a:lumMod val="50000"/>
                  </a:schemeClr>
                </a:solidFill>
                <a:cs typeface="Arial" panose="020B0604020202020204" pitchFamily="34" charset="0"/>
              </a:rPr>
              <a:t>to collaborate in Andhra Pradesh’s vision of inclusive and sustainable growth story</a:t>
            </a:r>
            <a:endParaRPr lang="en-IN" dirty="0">
              <a:solidFill>
                <a:schemeClr val="accent2">
                  <a:lumMod val="50000"/>
                </a:schemeClr>
              </a:solidFill>
            </a:endParaRPr>
          </a:p>
        </p:txBody>
      </p:sp>
    </p:spTree>
    <p:extLst>
      <p:ext uri="{BB962C8B-B14F-4D97-AF65-F5344CB8AC3E}">
        <p14:creationId xmlns:p14="http://schemas.microsoft.com/office/powerpoint/2010/main" val="35161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9591" y="975918"/>
            <a:ext cx="8885934" cy="430887"/>
          </a:xfrm>
          <a:prstGeom prst="rect">
            <a:avLst/>
          </a:prstGeom>
        </p:spPr>
        <p:txBody>
          <a:bodyPr wrap="square">
            <a:spAutoFit/>
          </a:bodyPr>
          <a:lstStyle/>
          <a:p>
            <a:pPr algn="ctr"/>
            <a:r>
              <a:rPr lang="en-IN" sz="2200" b="1" dirty="0" smtClean="0">
                <a:solidFill>
                  <a:schemeClr val="accent1"/>
                </a:solidFill>
              </a:rPr>
              <a:t>ROLE OF APNRTS</a:t>
            </a:r>
            <a:endParaRPr lang="en-IN" sz="2200" b="1" dirty="0">
              <a:solidFill>
                <a:schemeClr val="accent1"/>
              </a:solidFill>
            </a:endParaRPr>
          </a:p>
        </p:txBody>
      </p:sp>
      <p:sp>
        <p:nvSpPr>
          <p:cNvPr id="3" name="Rectangle 2"/>
          <p:cNvSpPr/>
          <p:nvPr/>
        </p:nvSpPr>
        <p:spPr>
          <a:xfrm>
            <a:off x="955810" y="1448424"/>
            <a:ext cx="6684907" cy="4524315"/>
          </a:xfrm>
          <a:prstGeom prst="rect">
            <a:avLst/>
          </a:prstGeom>
        </p:spPr>
        <p:txBody>
          <a:bodyPr wrap="square">
            <a:spAutoFit/>
          </a:bodyPr>
          <a:lstStyle/>
          <a:p>
            <a:pPr algn="just"/>
            <a:r>
              <a:rPr lang="en-IN" sz="1600" b="1" i="1" dirty="0">
                <a:latin typeface="+mj-lt"/>
              </a:rPr>
              <a:t>Andhra Pradesh Non-Resident Telugu Society </a:t>
            </a:r>
            <a:r>
              <a:rPr lang="en-IN" sz="1600" dirty="0">
                <a:latin typeface="+mj-lt"/>
              </a:rPr>
              <a:t>is an Investment Promotion and Facilitation Agency for Telugu Diaspora to cater to the investment needs of NRTs for </a:t>
            </a:r>
            <a:r>
              <a:rPr lang="en-IN" sz="1600" dirty="0" smtClean="0">
                <a:latin typeface="+mj-lt"/>
              </a:rPr>
              <a:t>existing and prospective investors to get consolidated information about the investment process with regards to expanding their existing units (or) to set up new business unit as </a:t>
            </a:r>
            <a:r>
              <a:rPr lang="en-IN" sz="1600" dirty="0">
                <a:latin typeface="+mj-lt"/>
              </a:rPr>
              <a:t>a prime growth engine for employment generation and overall socio-economic development of the </a:t>
            </a:r>
            <a:r>
              <a:rPr lang="en-IN" sz="1600" dirty="0" smtClean="0">
                <a:latin typeface="+mj-lt"/>
              </a:rPr>
              <a:t>state Andhra Pradesh. </a:t>
            </a:r>
          </a:p>
          <a:p>
            <a:pPr algn="just"/>
            <a:endParaRPr lang="en-IN" sz="1600" dirty="0" smtClean="0">
              <a:latin typeface="+mj-lt"/>
            </a:endParaRPr>
          </a:p>
          <a:p>
            <a:pPr algn="just"/>
            <a:r>
              <a:rPr lang="en-IN" sz="1600" b="1" dirty="0" smtClean="0">
                <a:latin typeface="+mj-lt"/>
              </a:rPr>
              <a:t>Objective</a:t>
            </a:r>
            <a:r>
              <a:rPr lang="en-IN" sz="1600" dirty="0" smtClean="0">
                <a:latin typeface="+mj-lt"/>
              </a:rPr>
              <a:t>:</a:t>
            </a:r>
          </a:p>
          <a:p>
            <a:pPr algn="just"/>
            <a:endParaRPr lang="en-IN" sz="1600" dirty="0" smtClean="0">
              <a:latin typeface="+mj-lt"/>
            </a:endParaRPr>
          </a:p>
          <a:p>
            <a:pPr marL="285750" indent="-285750" algn="just">
              <a:buFont typeface="Wingdings" panose="05000000000000000000" pitchFamily="2" charset="2"/>
              <a:buChar char="ü"/>
            </a:pPr>
            <a:r>
              <a:rPr lang="en-IN" sz="1600" dirty="0" smtClean="0">
                <a:latin typeface="+mj-lt"/>
              </a:rPr>
              <a:t>Promote &amp; facilitate industrial investments into the state AP</a:t>
            </a:r>
          </a:p>
          <a:p>
            <a:pPr marL="285750" indent="-285750" algn="just">
              <a:buFont typeface="Wingdings" panose="05000000000000000000" pitchFamily="2" charset="2"/>
              <a:buChar char="ü"/>
            </a:pPr>
            <a:r>
              <a:rPr lang="en-IN" sz="1600" dirty="0" smtClean="0">
                <a:latin typeface="+mj-lt"/>
              </a:rPr>
              <a:t>Handholding support to the NRTs for setting up the investments</a:t>
            </a:r>
          </a:p>
          <a:p>
            <a:pPr marL="285750" indent="-285750" algn="just">
              <a:buFont typeface="Wingdings" panose="05000000000000000000" pitchFamily="2" charset="2"/>
              <a:buChar char="ü"/>
            </a:pPr>
            <a:r>
              <a:rPr lang="en-IN" sz="1600" dirty="0" smtClean="0">
                <a:latin typeface="+mj-lt"/>
              </a:rPr>
              <a:t>Act as a investment related comprehensive information for NRTs</a:t>
            </a:r>
          </a:p>
          <a:p>
            <a:pPr marL="285750" indent="-285750" algn="just">
              <a:buFont typeface="Wingdings" panose="05000000000000000000" pitchFamily="2" charset="2"/>
              <a:buChar char="ü"/>
            </a:pPr>
            <a:r>
              <a:rPr lang="en-IN" sz="1600" dirty="0" smtClean="0">
                <a:latin typeface="+mj-lt"/>
              </a:rPr>
              <a:t>Encourage NRTs to capitalise on state competitive advantages for doing businesses in AP</a:t>
            </a:r>
          </a:p>
          <a:p>
            <a:pPr algn="just"/>
            <a:endParaRPr lang="en-IN" sz="1600" dirty="0" smtClean="0">
              <a:latin typeface="+mj-lt"/>
            </a:endParaRPr>
          </a:p>
          <a:p>
            <a:pPr marL="285750" indent="-285750" algn="just">
              <a:buFont typeface="Wingdings" panose="05000000000000000000" pitchFamily="2" charset="2"/>
              <a:buChar char="ü"/>
            </a:pPr>
            <a:endParaRPr lang="en-IN" sz="1600" dirty="0">
              <a:latin typeface="+mj-lt"/>
            </a:endParaRPr>
          </a:p>
          <a:p>
            <a:pPr marL="285750" indent="-285750" algn="just">
              <a:buFont typeface="Wingdings" panose="05000000000000000000" pitchFamily="2" charset="2"/>
              <a:buChar char="ü"/>
            </a:pPr>
            <a:endParaRPr lang="en-IN" sz="1600" dirty="0" smtClean="0">
              <a:latin typeface="+mj-lt"/>
            </a:endParaRPr>
          </a:p>
          <a:p>
            <a:pPr algn="just"/>
            <a:endParaRPr lang="en-IN" sz="1600" dirty="0" smtClean="0">
              <a:latin typeface="+mj-lt"/>
            </a:endParaRPr>
          </a:p>
        </p:txBody>
      </p:sp>
      <p:graphicFrame>
        <p:nvGraphicFramePr>
          <p:cNvPr id="4" name="Diagram 3"/>
          <p:cNvGraphicFramePr/>
          <p:nvPr>
            <p:extLst>
              <p:ext uri="{D42A27DB-BD31-4B8C-83A1-F6EECF244321}">
                <p14:modId xmlns:p14="http://schemas.microsoft.com/office/powerpoint/2010/main" val="3279270567"/>
              </p:ext>
            </p:extLst>
          </p:nvPr>
        </p:nvGraphicFramePr>
        <p:xfrm>
          <a:off x="7314181" y="1114865"/>
          <a:ext cx="4877819" cy="4644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Rounded Rectangle 18"/>
          <p:cNvSpPr/>
          <p:nvPr/>
        </p:nvSpPr>
        <p:spPr>
          <a:xfrm>
            <a:off x="339959" y="4999333"/>
            <a:ext cx="1336999" cy="243183"/>
          </a:xfrm>
          <a:prstGeom prst="roundRect">
            <a:avLst/>
          </a:prstGeom>
          <a:solidFill>
            <a:srgbClr val="C0000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prstClr val="white"/>
                </a:solidFill>
                <a:latin typeface="+mj-lt"/>
                <a:cs typeface="Arial" panose="020B0604020202020204" pitchFamily="34" charset="0"/>
              </a:rPr>
              <a:t>Focus sectors </a:t>
            </a:r>
          </a:p>
        </p:txBody>
      </p:sp>
      <p:grpSp>
        <p:nvGrpSpPr>
          <p:cNvPr id="33" name="Group 32"/>
          <p:cNvGrpSpPr/>
          <p:nvPr/>
        </p:nvGrpSpPr>
        <p:grpSpPr>
          <a:xfrm>
            <a:off x="464881" y="5005755"/>
            <a:ext cx="8561836" cy="1332095"/>
            <a:chOff x="429711" y="5059913"/>
            <a:chExt cx="8652426" cy="1153457"/>
          </a:xfrm>
        </p:grpSpPr>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711" y="5176352"/>
              <a:ext cx="1455955" cy="942132"/>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16341" y="5120925"/>
              <a:ext cx="1469380" cy="1036346"/>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75181" y="5062272"/>
              <a:ext cx="1281811" cy="1148342"/>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49532" y="5072387"/>
              <a:ext cx="1464203" cy="1129032"/>
            </a:xfrm>
            <a:prstGeom prst="rect">
              <a:avLst/>
            </a:prstGeom>
          </p:spPr>
        </p:pic>
        <p:grpSp>
          <p:nvGrpSpPr>
            <p:cNvPr id="24" name="Group 23"/>
            <p:cNvGrpSpPr/>
            <p:nvPr/>
          </p:nvGrpSpPr>
          <p:grpSpPr>
            <a:xfrm>
              <a:off x="3630322" y="5332825"/>
              <a:ext cx="1288315" cy="593923"/>
              <a:chOff x="7626163" y="49546"/>
              <a:chExt cx="1830896" cy="1093363"/>
            </a:xfrm>
          </p:grpSpPr>
          <p:pic>
            <p:nvPicPr>
              <p:cNvPr id="25" name="Picture 24"/>
              <p:cNvPicPr>
                <a:picLocks noChangeAspect="1"/>
              </p:cNvPicPr>
              <p:nvPr/>
            </p:nvPicPr>
            <p:blipFill rotWithShape="1">
              <a:blip r:embed="rId11" cstate="print">
                <a:extLst>
                  <a:ext uri="{28A0092B-C50C-407E-A947-70E740481C1C}">
                    <a14:useLocalDpi xmlns:a14="http://schemas.microsoft.com/office/drawing/2010/main" val="0"/>
                  </a:ext>
                </a:extLst>
              </a:blip>
              <a:srcRect l="29547" t="23397" r="29537" b="36642"/>
              <a:stretch/>
            </p:blipFill>
            <p:spPr>
              <a:xfrm>
                <a:off x="8208998" y="49546"/>
                <a:ext cx="869216" cy="858899"/>
              </a:xfrm>
              <a:prstGeom prst="rect">
                <a:avLst/>
              </a:prstGeom>
            </p:spPr>
          </p:pic>
          <p:pic>
            <p:nvPicPr>
              <p:cNvPr id="26" name="Picture 25"/>
              <p:cNvPicPr>
                <a:picLocks noChangeAspect="1"/>
              </p:cNvPicPr>
              <p:nvPr/>
            </p:nvPicPr>
            <p:blipFill rotWithShape="1">
              <a:blip r:embed="rId12" cstate="print">
                <a:extLst>
                  <a:ext uri="{28A0092B-C50C-407E-A947-70E740481C1C}">
                    <a14:useLocalDpi xmlns:a14="http://schemas.microsoft.com/office/drawing/2010/main" val="0"/>
                  </a:ext>
                </a:extLst>
              </a:blip>
              <a:srcRect t="63358" r="8433" b="24155"/>
              <a:stretch/>
            </p:blipFill>
            <p:spPr>
              <a:xfrm>
                <a:off x="7626163" y="908446"/>
                <a:ext cx="1830896" cy="234463"/>
              </a:xfrm>
              <a:prstGeom prst="rect">
                <a:avLst/>
              </a:prstGeom>
            </p:spPr>
          </p:pic>
        </p:grpSp>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40172" y="5133905"/>
              <a:ext cx="1181152" cy="947188"/>
            </a:xfrm>
            <a:prstGeom prst="rect">
              <a:avLst/>
            </a:prstGeom>
          </p:spPr>
        </p:pic>
        <p:pic>
          <p:nvPicPr>
            <p:cNvPr id="28" name="Picture 2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99332" y="5188932"/>
              <a:ext cx="1367565" cy="915542"/>
            </a:xfrm>
            <a:prstGeom prst="rect">
              <a:avLst/>
            </a:prstGeom>
          </p:spPr>
        </p:pic>
        <p:pic>
          <p:nvPicPr>
            <p:cNvPr id="29" name="Picture 2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998657" y="5133905"/>
              <a:ext cx="1188416" cy="970569"/>
            </a:xfrm>
            <a:prstGeom prst="rect">
              <a:avLst/>
            </a:prstGeom>
          </p:spPr>
        </p:pic>
        <p:pic>
          <p:nvPicPr>
            <p:cNvPr id="30" name="Picture 2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14424" y="5059913"/>
              <a:ext cx="1458485" cy="1153457"/>
            </a:xfrm>
            <a:prstGeom prst="rect">
              <a:avLst/>
            </a:prstGeom>
          </p:spPr>
        </p:pic>
        <p:pic>
          <p:nvPicPr>
            <p:cNvPr id="31" name="Picture 3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681472" y="5087352"/>
              <a:ext cx="1400665" cy="1063672"/>
            </a:xfrm>
            <a:prstGeom prst="rect">
              <a:avLst/>
            </a:prstGeom>
          </p:spPr>
        </p:pic>
      </p:grpSp>
    </p:spTree>
    <p:extLst>
      <p:ext uri="{BB962C8B-B14F-4D97-AF65-F5344CB8AC3E}">
        <p14:creationId xmlns:p14="http://schemas.microsoft.com/office/powerpoint/2010/main" val="2292430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40932" y="1486173"/>
            <a:ext cx="4886326" cy="4573008"/>
            <a:chOff x="1002" y="2703"/>
            <a:chExt cx="9864" cy="5346"/>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 y="7858"/>
              <a:ext cx="34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 y="7902"/>
              <a:ext cx="15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p:cNvSpPr>
              <a:spLocks noChangeArrowheads="1"/>
            </p:cNvSpPr>
            <p:nvPr/>
          </p:nvSpPr>
          <p:spPr bwMode="auto">
            <a:xfrm>
              <a:off x="1845" y="7866"/>
              <a:ext cx="20" cy="139"/>
            </a:xfrm>
            <a:prstGeom prst="rect">
              <a:avLst/>
            </a:prstGeom>
            <a:solidFill>
              <a:srgbClr val="1516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8" y="7855"/>
              <a:ext cx="204"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2" y="7858"/>
              <a:ext cx="47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6" y="7855"/>
              <a:ext cx="198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1002" y="2703"/>
              <a:ext cx="9864" cy="5085"/>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 name="Rectangle 10"/>
            <p:cNvSpPr>
              <a:spLocks noChangeArrowheads="1"/>
            </p:cNvSpPr>
            <p:nvPr/>
          </p:nvSpPr>
          <p:spPr bwMode="auto">
            <a:xfrm>
              <a:off x="1002" y="2703"/>
              <a:ext cx="9864" cy="5085"/>
            </a:xfrm>
            <a:prstGeom prst="rect">
              <a:avLst/>
            </a:prstGeom>
            <a:noFill/>
            <a:ln w="6350">
              <a:solidFill>
                <a:srgbClr val="151616"/>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3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4" y="2810"/>
              <a:ext cx="8354" cy="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6"/>
          <p:cNvSpPr/>
          <p:nvPr/>
        </p:nvSpPr>
        <p:spPr>
          <a:xfrm>
            <a:off x="2469828" y="894541"/>
            <a:ext cx="6999254" cy="430887"/>
          </a:xfrm>
          <a:prstGeom prst="rect">
            <a:avLst/>
          </a:prstGeom>
        </p:spPr>
        <p:txBody>
          <a:bodyPr wrap="square">
            <a:spAutoFit/>
          </a:bodyPr>
          <a:lstStyle/>
          <a:p>
            <a:pPr algn="ctr"/>
            <a:r>
              <a:rPr lang="en-IN" sz="2200" b="1" dirty="0" smtClean="0">
                <a:solidFill>
                  <a:schemeClr val="accent1"/>
                </a:solidFill>
              </a:rPr>
              <a:t>DISTRICT WISE INDUSTRIAL HUBS</a:t>
            </a:r>
            <a:endParaRPr lang="en-IN" sz="2200" b="1" dirty="0">
              <a:solidFill>
                <a:schemeClr val="accent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1650880112"/>
              </p:ext>
            </p:extLst>
          </p:nvPr>
        </p:nvGraphicFramePr>
        <p:xfrm>
          <a:off x="5291480" y="2956453"/>
          <a:ext cx="6595720" cy="2887798"/>
        </p:xfrm>
        <a:graphic>
          <a:graphicData uri="http://schemas.openxmlformats.org/drawingml/2006/table">
            <a:tbl>
              <a:tblPr firstRow="1" bandRow="1">
                <a:tableStyleId>{5C22544A-7EE6-4342-B048-85BDC9FD1C3A}</a:tableStyleId>
              </a:tblPr>
              <a:tblGrid>
                <a:gridCol w="582272">
                  <a:extLst>
                    <a:ext uri="{9D8B030D-6E8A-4147-A177-3AD203B41FA5}">
                      <a16:colId xmlns:a16="http://schemas.microsoft.com/office/drawing/2014/main" val="3080706615"/>
                    </a:ext>
                  </a:extLst>
                </a:gridCol>
                <a:gridCol w="1520961">
                  <a:extLst>
                    <a:ext uri="{9D8B030D-6E8A-4147-A177-3AD203B41FA5}">
                      <a16:colId xmlns:a16="http://schemas.microsoft.com/office/drawing/2014/main" val="2174332582"/>
                    </a:ext>
                  </a:extLst>
                </a:gridCol>
                <a:gridCol w="4492487">
                  <a:extLst>
                    <a:ext uri="{9D8B030D-6E8A-4147-A177-3AD203B41FA5}">
                      <a16:colId xmlns:a16="http://schemas.microsoft.com/office/drawing/2014/main" val="1500015007"/>
                    </a:ext>
                  </a:extLst>
                </a:gridCol>
              </a:tblGrid>
              <a:tr h="346480">
                <a:tc>
                  <a:txBody>
                    <a:bodyPr/>
                    <a:lstStyle/>
                    <a:p>
                      <a:pPr algn="ctr"/>
                      <a:r>
                        <a:rPr lang="en-IN" sz="1600" dirty="0" smtClean="0">
                          <a:latin typeface="+mj-lt"/>
                        </a:rPr>
                        <a:t>S.NO</a:t>
                      </a:r>
                      <a:endParaRPr lang="en-IN" sz="1600" dirty="0">
                        <a:latin typeface="+mj-lt"/>
                      </a:endParaRPr>
                    </a:p>
                  </a:txBody>
                  <a:tcPr/>
                </a:tc>
                <a:tc>
                  <a:txBody>
                    <a:bodyPr/>
                    <a:lstStyle/>
                    <a:p>
                      <a:pPr algn="ctr"/>
                      <a:r>
                        <a:rPr lang="en-IN" sz="1600" dirty="0" smtClean="0">
                          <a:latin typeface="+mj-lt"/>
                        </a:rPr>
                        <a:t>CLASSIFICATION</a:t>
                      </a:r>
                      <a:r>
                        <a:rPr lang="en-IN" sz="1600" baseline="0" dirty="0" smtClean="0">
                          <a:latin typeface="+mj-lt"/>
                        </a:rPr>
                        <a:t> </a:t>
                      </a:r>
                      <a:endParaRPr lang="en-IN" sz="1600" dirty="0">
                        <a:latin typeface="+mj-lt"/>
                      </a:endParaRPr>
                    </a:p>
                  </a:txBody>
                  <a:tcPr/>
                </a:tc>
                <a:tc>
                  <a:txBody>
                    <a:bodyPr/>
                    <a:lstStyle/>
                    <a:p>
                      <a:pPr algn="ctr"/>
                      <a:r>
                        <a:rPr lang="en-IN" sz="1600" dirty="0" smtClean="0">
                          <a:latin typeface="+mj-lt"/>
                        </a:rPr>
                        <a:t>DESCRIPTION</a:t>
                      </a:r>
                      <a:endParaRPr lang="en-IN" sz="1600" dirty="0">
                        <a:latin typeface="+mj-lt"/>
                      </a:endParaRPr>
                    </a:p>
                  </a:txBody>
                  <a:tcPr/>
                </a:tc>
                <a:extLst>
                  <a:ext uri="{0D108BD9-81ED-4DB2-BD59-A6C34878D82A}">
                    <a16:rowId xmlns:a16="http://schemas.microsoft.com/office/drawing/2014/main" val="1221554199"/>
                  </a:ext>
                </a:extLst>
              </a:tr>
              <a:tr h="576343">
                <a:tc>
                  <a:txBody>
                    <a:bodyPr/>
                    <a:lstStyle/>
                    <a:p>
                      <a:pPr algn="ctr"/>
                      <a:r>
                        <a:rPr lang="en-IN" sz="1600" dirty="0" smtClean="0">
                          <a:latin typeface="+mj-lt"/>
                        </a:rPr>
                        <a:t>1</a:t>
                      </a:r>
                      <a:endParaRPr lang="en-IN" sz="1600" dirty="0">
                        <a:latin typeface="+mj-lt"/>
                      </a:endParaRPr>
                    </a:p>
                  </a:txBody>
                  <a:tcPr anchor="ctr"/>
                </a:tc>
                <a:tc>
                  <a:txBody>
                    <a:bodyPr/>
                    <a:lstStyle/>
                    <a:p>
                      <a:pPr algn="l"/>
                      <a:r>
                        <a:rPr lang="en-IN" sz="1600" dirty="0" smtClean="0">
                          <a:latin typeface="+mj-lt"/>
                        </a:rPr>
                        <a:t>Micro</a:t>
                      </a:r>
                      <a:r>
                        <a:rPr lang="en-IN" sz="1600" baseline="0" dirty="0" smtClean="0">
                          <a:latin typeface="+mj-lt"/>
                        </a:rPr>
                        <a:t> Projects </a:t>
                      </a:r>
                      <a:endParaRPr lang="en-IN" sz="1600" dirty="0">
                        <a:latin typeface="+mj-lt"/>
                      </a:endParaRPr>
                    </a:p>
                  </a:txBody>
                  <a:tcPr anchor="ctr"/>
                </a:tc>
                <a:tc>
                  <a:txBody>
                    <a:bodyPr/>
                    <a:lstStyle/>
                    <a:p>
                      <a:pPr algn="l"/>
                      <a:r>
                        <a:rPr lang="en-IN" sz="1600" dirty="0" smtClean="0">
                          <a:latin typeface="+mj-lt"/>
                        </a:rPr>
                        <a:t>Investment</a:t>
                      </a:r>
                      <a:r>
                        <a:rPr lang="en-IN" sz="1600" baseline="0" dirty="0" smtClean="0">
                          <a:latin typeface="+mj-lt"/>
                        </a:rPr>
                        <a:t> not more than Rs.1 crore and expected annual turnover less than Rs. 5 crores</a:t>
                      </a:r>
                      <a:endParaRPr lang="en-IN" sz="1600" dirty="0">
                        <a:latin typeface="+mj-lt"/>
                      </a:endParaRPr>
                    </a:p>
                  </a:txBody>
                  <a:tcPr anchor="ctr"/>
                </a:tc>
                <a:extLst>
                  <a:ext uri="{0D108BD9-81ED-4DB2-BD59-A6C34878D82A}">
                    <a16:rowId xmlns:a16="http://schemas.microsoft.com/office/drawing/2014/main" val="2888901905"/>
                  </a:ext>
                </a:extLst>
              </a:tr>
              <a:tr h="576343">
                <a:tc>
                  <a:txBody>
                    <a:bodyPr/>
                    <a:lstStyle/>
                    <a:p>
                      <a:pPr algn="ctr"/>
                      <a:r>
                        <a:rPr lang="en-IN" sz="1600" dirty="0" smtClean="0">
                          <a:latin typeface="+mj-lt"/>
                        </a:rPr>
                        <a:t>2</a:t>
                      </a:r>
                      <a:endParaRPr lang="en-IN" sz="1600" dirty="0">
                        <a:latin typeface="+mj-lt"/>
                      </a:endParaRPr>
                    </a:p>
                  </a:txBody>
                  <a:tcPr anchor="ctr"/>
                </a:tc>
                <a:tc>
                  <a:txBody>
                    <a:bodyPr/>
                    <a:lstStyle/>
                    <a:p>
                      <a:pPr algn="l"/>
                      <a:r>
                        <a:rPr lang="en-IN" sz="1600" dirty="0" smtClean="0">
                          <a:latin typeface="+mj-lt"/>
                        </a:rPr>
                        <a:t>Small Projects </a:t>
                      </a:r>
                      <a:endParaRPr lang="en-IN" sz="1600" dirty="0">
                        <a:latin typeface="+mj-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smtClean="0">
                          <a:latin typeface="+mj-lt"/>
                        </a:rPr>
                        <a:t>Investment</a:t>
                      </a:r>
                      <a:r>
                        <a:rPr lang="en-IN" sz="1600" baseline="0" dirty="0" smtClean="0">
                          <a:latin typeface="+mj-lt"/>
                        </a:rPr>
                        <a:t> not more than Rs.10 crore and expected annual turnover less than Rs. 50 crores</a:t>
                      </a:r>
                      <a:endParaRPr lang="en-IN" sz="1600" dirty="0" smtClean="0">
                        <a:latin typeface="+mj-lt"/>
                      </a:endParaRPr>
                    </a:p>
                  </a:txBody>
                  <a:tcPr anchor="ctr"/>
                </a:tc>
                <a:extLst>
                  <a:ext uri="{0D108BD9-81ED-4DB2-BD59-A6C34878D82A}">
                    <a16:rowId xmlns:a16="http://schemas.microsoft.com/office/drawing/2014/main" val="2547735696"/>
                  </a:ext>
                </a:extLst>
              </a:tr>
              <a:tr h="533521">
                <a:tc>
                  <a:txBody>
                    <a:bodyPr/>
                    <a:lstStyle/>
                    <a:p>
                      <a:pPr algn="ctr"/>
                      <a:r>
                        <a:rPr lang="en-IN" sz="1600" dirty="0" smtClean="0">
                          <a:latin typeface="+mj-lt"/>
                        </a:rPr>
                        <a:t>3</a:t>
                      </a:r>
                      <a:endParaRPr lang="en-IN" sz="1600" dirty="0">
                        <a:latin typeface="+mj-lt"/>
                      </a:endParaRPr>
                    </a:p>
                  </a:txBody>
                  <a:tcPr anchor="ctr"/>
                </a:tc>
                <a:tc>
                  <a:txBody>
                    <a:bodyPr/>
                    <a:lstStyle/>
                    <a:p>
                      <a:pPr algn="l"/>
                      <a:r>
                        <a:rPr lang="en-IN" sz="1600" dirty="0" smtClean="0">
                          <a:latin typeface="+mj-lt"/>
                        </a:rPr>
                        <a:t>Medium Projects</a:t>
                      </a:r>
                      <a:endParaRPr lang="en-IN" sz="1600" dirty="0">
                        <a:latin typeface="+mj-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smtClean="0">
                          <a:latin typeface="+mj-lt"/>
                        </a:rPr>
                        <a:t>Investment</a:t>
                      </a:r>
                      <a:r>
                        <a:rPr lang="en-IN" sz="1600" baseline="0" dirty="0" smtClean="0">
                          <a:latin typeface="+mj-lt"/>
                        </a:rPr>
                        <a:t> upto Rs.75 crore and expected annual turnover less than Rs. 250 crores</a:t>
                      </a:r>
                      <a:endParaRPr lang="en-IN" sz="1600" dirty="0" smtClean="0">
                        <a:latin typeface="+mj-lt"/>
                      </a:endParaRPr>
                    </a:p>
                  </a:txBody>
                  <a:tcPr anchor="ctr"/>
                </a:tc>
                <a:extLst>
                  <a:ext uri="{0D108BD9-81ED-4DB2-BD59-A6C34878D82A}">
                    <a16:rowId xmlns:a16="http://schemas.microsoft.com/office/drawing/2014/main" val="1086890446"/>
                  </a:ext>
                </a:extLst>
              </a:tr>
              <a:tr h="349769">
                <a:tc>
                  <a:txBody>
                    <a:bodyPr/>
                    <a:lstStyle/>
                    <a:p>
                      <a:pPr algn="ctr"/>
                      <a:r>
                        <a:rPr lang="en-IN" sz="1600" dirty="0" smtClean="0">
                          <a:latin typeface="+mj-lt"/>
                        </a:rPr>
                        <a:t>4</a:t>
                      </a:r>
                      <a:endParaRPr lang="en-IN" sz="1600" dirty="0">
                        <a:latin typeface="+mj-lt"/>
                      </a:endParaRPr>
                    </a:p>
                  </a:txBody>
                  <a:tcPr anchor="ctr"/>
                </a:tc>
                <a:tc>
                  <a:txBody>
                    <a:bodyPr/>
                    <a:lstStyle/>
                    <a:p>
                      <a:pPr algn="l"/>
                      <a:r>
                        <a:rPr lang="en-IN" sz="1600" dirty="0" smtClean="0">
                          <a:latin typeface="+mj-lt"/>
                        </a:rPr>
                        <a:t>Large Projects</a:t>
                      </a:r>
                      <a:endParaRPr lang="en-IN" sz="1600" dirty="0">
                        <a:latin typeface="+mj-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smtClean="0">
                          <a:latin typeface="+mj-lt"/>
                        </a:rPr>
                        <a:t>Invt. more</a:t>
                      </a:r>
                      <a:r>
                        <a:rPr lang="en-IN" sz="1600" baseline="0" dirty="0" smtClean="0">
                          <a:latin typeface="+mj-lt"/>
                        </a:rPr>
                        <a:t> than Rs. 75 crores and upto Rs.400 crores </a:t>
                      </a:r>
                      <a:endParaRPr lang="en-IN" sz="1600" dirty="0" smtClean="0">
                        <a:latin typeface="+mj-lt"/>
                      </a:endParaRPr>
                    </a:p>
                  </a:txBody>
                  <a:tcPr anchor="ctr"/>
                </a:tc>
                <a:extLst>
                  <a:ext uri="{0D108BD9-81ED-4DB2-BD59-A6C34878D82A}">
                    <a16:rowId xmlns:a16="http://schemas.microsoft.com/office/drawing/2014/main" val="528096713"/>
                  </a:ext>
                </a:extLst>
              </a:tr>
              <a:tr h="454189">
                <a:tc>
                  <a:txBody>
                    <a:bodyPr/>
                    <a:lstStyle/>
                    <a:p>
                      <a:pPr algn="ctr"/>
                      <a:r>
                        <a:rPr lang="en-IN" sz="1600" dirty="0" smtClean="0">
                          <a:latin typeface="+mj-lt"/>
                        </a:rPr>
                        <a:t>5</a:t>
                      </a:r>
                      <a:endParaRPr lang="en-IN" sz="1600" dirty="0">
                        <a:latin typeface="+mj-lt"/>
                      </a:endParaRPr>
                    </a:p>
                  </a:txBody>
                  <a:tcPr anchor="ctr"/>
                </a:tc>
                <a:tc>
                  <a:txBody>
                    <a:bodyPr/>
                    <a:lstStyle/>
                    <a:p>
                      <a:pPr algn="l"/>
                      <a:r>
                        <a:rPr lang="en-IN" sz="1600" dirty="0" smtClean="0">
                          <a:latin typeface="+mj-lt"/>
                        </a:rPr>
                        <a:t>Mega Projects</a:t>
                      </a:r>
                      <a:endParaRPr lang="en-IN" sz="1600" dirty="0">
                        <a:latin typeface="+mj-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smtClean="0">
                          <a:latin typeface="+mj-lt"/>
                        </a:rPr>
                        <a:t>Investment</a:t>
                      </a:r>
                      <a:r>
                        <a:rPr lang="en-IN" sz="1600" baseline="0" dirty="0" smtClean="0">
                          <a:latin typeface="+mj-lt"/>
                        </a:rPr>
                        <a:t> greater than Rs. 400 Crores </a:t>
                      </a:r>
                      <a:endParaRPr lang="en-IN" sz="1600" dirty="0" smtClean="0">
                        <a:latin typeface="+mj-lt"/>
                      </a:endParaRPr>
                    </a:p>
                  </a:txBody>
                  <a:tcPr anchor="ctr"/>
                </a:tc>
                <a:extLst>
                  <a:ext uri="{0D108BD9-81ED-4DB2-BD59-A6C34878D82A}">
                    <a16:rowId xmlns:a16="http://schemas.microsoft.com/office/drawing/2014/main" val="1619225528"/>
                  </a:ext>
                </a:extLst>
              </a:tr>
            </a:tbl>
          </a:graphicData>
        </a:graphic>
      </p:graphicFrame>
      <p:sp>
        <p:nvSpPr>
          <p:cNvPr id="14" name="Rectangle 13"/>
          <p:cNvSpPr/>
          <p:nvPr/>
        </p:nvSpPr>
        <p:spPr>
          <a:xfrm>
            <a:off x="5381837" y="2541002"/>
            <a:ext cx="4166844" cy="369332"/>
          </a:xfrm>
          <a:prstGeom prst="rect">
            <a:avLst/>
          </a:prstGeom>
        </p:spPr>
        <p:txBody>
          <a:bodyPr wrap="square">
            <a:spAutoFit/>
          </a:bodyPr>
          <a:lstStyle/>
          <a:p>
            <a:r>
              <a:rPr lang="en-IN" b="1" dirty="0">
                <a:solidFill>
                  <a:schemeClr val="accent1"/>
                </a:solidFill>
              </a:rPr>
              <a:t>Classification of </a:t>
            </a:r>
            <a:r>
              <a:rPr lang="en-IN" b="1" dirty="0" smtClean="0">
                <a:solidFill>
                  <a:schemeClr val="accent1"/>
                </a:solidFill>
              </a:rPr>
              <a:t>MSME Industrial </a:t>
            </a:r>
            <a:r>
              <a:rPr lang="en-IN" b="1" dirty="0">
                <a:solidFill>
                  <a:schemeClr val="accent1"/>
                </a:solidFill>
              </a:rPr>
              <a:t>Projects </a:t>
            </a:r>
          </a:p>
        </p:txBody>
      </p:sp>
      <p:sp>
        <p:nvSpPr>
          <p:cNvPr id="6" name="Rectangle 5"/>
          <p:cNvSpPr/>
          <p:nvPr/>
        </p:nvSpPr>
        <p:spPr>
          <a:xfrm>
            <a:off x="5381837" y="1417665"/>
            <a:ext cx="6206425" cy="1077218"/>
          </a:xfrm>
          <a:prstGeom prst="rect">
            <a:avLst/>
          </a:prstGeom>
        </p:spPr>
        <p:txBody>
          <a:bodyPr wrap="square">
            <a:spAutoFit/>
          </a:bodyPr>
          <a:lstStyle/>
          <a:p>
            <a:r>
              <a:rPr lang="en-US" sz="1600" b="1" dirty="0">
                <a:solidFill>
                  <a:srgbClr val="383737"/>
                </a:solidFill>
                <a:latin typeface="+mj-lt"/>
              </a:rPr>
              <a:t>YSR AP One </a:t>
            </a:r>
            <a:r>
              <a:rPr lang="en-US" sz="1600" dirty="0">
                <a:solidFill>
                  <a:srgbClr val="383737"/>
                </a:solidFill>
                <a:latin typeface="+mj-lt"/>
              </a:rPr>
              <a:t>would provide handholding support (to investors) during pre-establishment and setup of industrial units, post-setup support, backward and forward linkages and access to market and new technologies among other things through out the investment.</a:t>
            </a:r>
            <a:endParaRPr lang="en-IN" sz="1600" dirty="0">
              <a:latin typeface="+mj-lt"/>
            </a:endParaRPr>
          </a:p>
        </p:txBody>
      </p:sp>
    </p:spTree>
    <p:extLst>
      <p:ext uri="{BB962C8B-B14F-4D97-AF65-F5344CB8AC3E}">
        <p14:creationId xmlns:p14="http://schemas.microsoft.com/office/powerpoint/2010/main" val="1717355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14"/>
          <p:cNvSpPr txBox="1">
            <a:spLocks/>
          </p:cNvSpPr>
          <p:nvPr/>
        </p:nvSpPr>
        <p:spPr bwMode="auto">
          <a:xfrm>
            <a:off x="4486275" y="4757739"/>
            <a:ext cx="2895600" cy="274637"/>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bodyPr>
          <a:lstStyle/>
          <a:p>
            <a:pPr algn="ctr" fontAlgn="base">
              <a:spcBef>
                <a:spcPct val="0"/>
              </a:spcBef>
              <a:spcAft>
                <a:spcPct val="0"/>
              </a:spcAft>
              <a:buClr>
                <a:srgbClr val="000000"/>
              </a:buClr>
              <a:buSzPts val="1400"/>
              <a:defRPr/>
            </a:pPr>
            <a:endParaRPr lang="en-US" sz="1400" b="1" i="1" dirty="0">
              <a:solidFill>
                <a:srgbClr val="0070C0"/>
              </a:solidFill>
              <a:latin typeface="Overlock" charset="0"/>
              <a:cs typeface="Calibri" pitchFamily="34" charset="0"/>
              <a:sym typeface="Calibri" pitchFamily="34" charset="0"/>
            </a:endParaRPr>
          </a:p>
        </p:txBody>
      </p:sp>
      <p:sp>
        <p:nvSpPr>
          <p:cNvPr id="16" name="TextBox 15"/>
          <p:cNvSpPr txBox="1"/>
          <p:nvPr/>
        </p:nvSpPr>
        <p:spPr>
          <a:xfrm>
            <a:off x="1544070" y="1463338"/>
            <a:ext cx="5411666" cy="369332"/>
          </a:xfrm>
          <a:prstGeom prst="rect">
            <a:avLst/>
          </a:prstGeom>
          <a:noFill/>
        </p:spPr>
        <p:txBody>
          <a:bodyPr wrap="square" rtlCol="0">
            <a:spAutoFit/>
          </a:bodyPr>
          <a:lstStyle/>
          <a:p>
            <a:r>
              <a:rPr lang="en-IN" sz="1400" b="1" dirty="0"/>
              <a:t> </a:t>
            </a:r>
            <a:r>
              <a:rPr lang="en-IN" b="1" dirty="0">
                <a:solidFill>
                  <a:schemeClr val="accent1"/>
                </a:solidFill>
              </a:rPr>
              <a:t>Incentives for Micro &amp; Small Enterprises</a:t>
            </a:r>
            <a:endParaRPr lang="en-US" b="1" dirty="0">
              <a:solidFill>
                <a:schemeClr val="accent1"/>
              </a:solidFill>
            </a:endParaRPr>
          </a:p>
        </p:txBody>
      </p:sp>
      <p:sp>
        <p:nvSpPr>
          <p:cNvPr id="2" name="Rectangle 1"/>
          <p:cNvSpPr/>
          <p:nvPr/>
        </p:nvSpPr>
        <p:spPr>
          <a:xfrm>
            <a:off x="587616" y="1919090"/>
            <a:ext cx="6305551" cy="2062103"/>
          </a:xfrm>
          <a:prstGeom prst="rect">
            <a:avLst/>
          </a:prstGeom>
        </p:spPr>
        <p:txBody>
          <a:bodyPr wrap="square">
            <a:spAutoFit/>
          </a:bodyPr>
          <a:lstStyle/>
          <a:p>
            <a:pPr marL="342900" indent="-342900" algn="just">
              <a:buFont typeface="+mj-lt"/>
              <a:buAutoNum type="arabicPeriod"/>
            </a:pPr>
            <a:r>
              <a:rPr lang="en-US" sz="1600" dirty="0">
                <a:latin typeface="+mj-lt"/>
              </a:rPr>
              <a:t>Reimbursement of 100% </a:t>
            </a:r>
            <a:r>
              <a:rPr lang="en-US" sz="1600" dirty="0" smtClean="0">
                <a:latin typeface="+mj-lt"/>
              </a:rPr>
              <a:t>Stamp </a:t>
            </a:r>
            <a:r>
              <a:rPr lang="en-US" sz="1600" dirty="0">
                <a:latin typeface="+mj-lt"/>
              </a:rPr>
              <a:t>duty &amp; Transfer duty for</a:t>
            </a:r>
          </a:p>
          <a:p>
            <a:pPr algn="just"/>
            <a:r>
              <a:rPr lang="en-US" sz="1600" dirty="0">
                <a:latin typeface="+mj-lt"/>
              </a:rPr>
              <a:t>      </a:t>
            </a:r>
            <a:r>
              <a:rPr lang="en-US" sz="1600" dirty="0" smtClean="0">
                <a:latin typeface="+mj-lt"/>
              </a:rPr>
              <a:t>a) </a:t>
            </a:r>
            <a:r>
              <a:rPr lang="en-US" sz="1600" dirty="0">
                <a:latin typeface="+mj-lt"/>
              </a:rPr>
              <a:t>Purchased Land   </a:t>
            </a:r>
            <a:r>
              <a:rPr lang="en-US" sz="1600" dirty="0" smtClean="0">
                <a:latin typeface="+mj-lt"/>
              </a:rPr>
              <a:t>b) </a:t>
            </a:r>
            <a:r>
              <a:rPr lang="en-US" sz="1600" dirty="0">
                <a:latin typeface="+mj-lt"/>
              </a:rPr>
              <a:t>Lease of land/shed/mortgages &amp; </a:t>
            </a:r>
            <a:r>
              <a:rPr lang="en-US" sz="1600" dirty="0" smtClean="0">
                <a:latin typeface="+mj-lt"/>
              </a:rPr>
              <a:t>Hypothecations</a:t>
            </a:r>
          </a:p>
          <a:p>
            <a:pPr marL="342900" indent="-342900" algn="just">
              <a:buAutoNum type="arabicPeriod" startAt="2"/>
            </a:pPr>
            <a:r>
              <a:rPr lang="en-US" sz="1600" dirty="0" smtClean="0">
                <a:latin typeface="+mj-lt"/>
              </a:rPr>
              <a:t>Reimbursement </a:t>
            </a:r>
            <a:r>
              <a:rPr lang="en-US" sz="1600" dirty="0">
                <a:latin typeface="+mj-lt"/>
              </a:rPr>
              <a:t>of 100% of Net SGST Accrued to </a:t>
            </a:r>
            <a:r>
              <a:rPr lang="en-US" sz="1600" dirty="0" smtClean="0">
                <a:latin typeface="+mj-lt"/>
              </a:rPr>
              <a:t>state for </a:t>
            </a:r>
            <a:r>
              <a:rPr lang="en-US" sz="1600" dirty="0">
                <a:latin typeface="+mj-lt"/>
              </a:rPr>
              <a:t>5 </a:t>
            </a:r>
            <a:r>
              <a:rPr lang="en-US" sz="1600" dirty="0" smtClean="0">
                <a:latin typeface="+mj-lt"/>
              </a:rPr>
              <a:t>years</a:t>
            </a:r>
          </a:p>
          <a:p>
            <a:pPr marL="342900" indent="-342900" algn="just">
              <a:buAutoNum type="arabicPeriod" startAt="2"/>
            </a:pPr>
            <a:r>
              <a:rPr lang="en-US" sz="1600" dirty="0" smtClean="0">
                <a:latin typeface="+mj-lt"/>
              </a:rPr>
              <a:t>24*7 Quality Power supply &amp; Fixed Power Cost reimbursement for Rs. 1.00 per unit for 5 Years</a:t>
            </a:r>
          </a:p>
          <a:p>
            <a:pPr marL="342900" indent="-342900" algn="just">
              <a:buAutoNum type="arabicPeriod" startAt="2"/>
            </a:pPr>
            <a:r>
              <a:rPr lang="en-US" sz="1600" dirty="0" smtClean="0">
                <a:latin typeface="+mj-lt"/>
              </a:rPr>
              <a:t>15% Investment Subsidy on Fixed Capital Investment up to Rs. 20 Lakh</a:t>
            </a:r>
          </a:p>
          <a:p>
            <a:pPr marL="342900" indent="-342900" algn="just">
              <a:buAutoNum type="arabicPeriod" startAt="2"/>
            </a:pPr>
            <a:r>
              <a:rPr lang="en-US" sz="1600" dirty="0" smtClean="0">
                <a:latin typeface="+mj-lt"/>
              </a:rPr>
              <a:t>Reimbursement </a:t>
            </a:r>
            <a:r>
              <a:rPr lang="en-US" sz="1600" dirty="0">
                <a:latin typeface="+mj-lt"/>
              </a:rPr>
              <a:t>of 25% land Conversion Charges up to Rs. 10 </a:t>
            </a:r>
            <a:r>
              <a:rPr lang="en-US" sz="1600" dirty="0" smtClean="0">
                <a:latin typeface="+mj-lt"/>
              </a:rPr>
              <a:t>Lakh</a:t>
            </a:r>
          </a:p>
          <a:p>
            <a:pPr marL="342900" indent="-342900" algn="just">
              <a:buAutoNum type="arabicPeriod" startAt="2"/>
            </a:pPr>
            <a:r>
              <a:rPr lang="en-US" sz="1600" dirty="0" smtClean="0">
                <a:latin typeface="+mj-lt"/>
              </a:rPr>
              <a:t>Interest </a:t>
            </a:r>
            <a:r>
              <a:rPr lang="en-US" sz="1600" dirty="0">
                <a:latin typeface="+mj-lt"/>
              </a:rPr>
              <a:t>Subsidy of 3% on term loan taken for a new enterprise</a:t>
            </a:r>
          </a:p>
        </p:txBody>
      </p:sp>
      <p:sp>
        <p:nvSpPr>
          <p:cNvPr id="3" name="TextBox 2"/>
          <p:cNvSpPr txBox="1"/>
          <p:nvPr/>
        </p:nvSpPr>
        <p:spPr>
          <a:xfrm>
            <a:off x="971550" y="934055"/>
            <a:ext cx="10001250" cy="430887"/>
          </a:xfrm>
          <a:prstGeom prst="rect">
            <a:avLst/>
          </a:prstGeom>
          <a:noFill/>
        </p:spPr>
        <p:txBody>
          <a:bodyPr wrap="square" rtlCol="0">
            <a:spAutoFit/>
          </a:bodyPr>
          <a:lstStyle/>
          <a:p>
            <a:pPr algn="ctr"/>
            <a:r>
              <a:rPr lang="en-IN" sz="2200" b="1" dirty="0" smtClean="0">
                <a:solidFill>
                  <a:schemeClr val="accent1"/>
                </a:solidFill>
                <a:hlinkClick r:id="rId2" action="ppaction://hlinkfile"/>
              </a:rPr>
              <a:t>AP INDUSTRIAL DEVELOPMENT POLICY 2020-23</a:t>
            </a:r>
            <a:endParaRPr lang="en-IN" sz="2200" b="1" dirty="0">
              <a:solidFill>
                <a:schemeClr val="accent1"/>
              </a:solidFill>
            </a:endParaRPr>
          </a:p>
        </p:txBody>
      </p:sp>
      <p:sp>
        <p:nvSpPr>
          <p:cNvPr id="4" name="Rectangle 3"/>
          <p:cNvSpPr/>
          <p:nvPr/>
        </p:nvSpPr>
        <p:spPr>
          <a:xfrm>
            <a:off x="587619" y="4485483"/>
            <a:ext cx="6794256" cy="1323439"/>
          </a:xfrm>
          <a:prstGeom prst="rect">
            <a:avLst/>
          </a:prstGeom>
        </p:spPr>
        <p:txBody>
          <a:bodyPr wrap="square">
            <a:spAutoFit/>
          </a:bodyPr>
          <a:lstStyle/>
          <a:p>
            <a:pPr marL="342900" indent="-342900">
              <a:buFont typeface="+mj-lt"/>
              <a:buAutoNum type="arabicPeriod"/>
            </a:pPr>
            <a:r>
              <a:rPr lang="en-US" sz="1600" dirty="0">
                <a:latin typeface="+mj-lt"/>
              </a:rPr>
              <a:t>Uninterrupted </a:t>
            </a:r>
            <a:r>
              <a:rPr lang="en-US" sz="1600" b="1" dirty="0">
                <a:latin typeface="+mj-lt"/>
              </a:rPr>
              <a:t>24*7 Quality Power </a:t>
            </a:r>
            <a:r>
              <a:rPr lang="en-US" sz="1600" dirty="0">
                <a:latin typeface="+mj-lt"/>
              </a:rPr>
              <a:t>supply</a:t>
            </a:r>
          </a:p>
          <a:p>
            <a:pPr marL="342900" indent="-342900">
              <a:buFont typeface="+mj-lt"/>
              <a:buAutoNum type="arabicPeriod"/>
            </a:pPr>
            <a:r>
              <a:rPr lang="en-US" sz="1600" b="1" dirty="0">
                <a:latin typeface="+mj-lt"/>
              </a:rPr>
              <a:t>Reimbursement</a:t>
            </a:r>
            <a:r>
              <a:rPr lang="en-US" sz="1600" dirty="0">
                <a:latin typeface="+mj-lt"/>
              </a:rPr>
              <a:t> of  SGST (capped to </a:t>
            </a:r>
            <a:r>
              <a:rPr lang="en-US" sz="1600" dirty="0" smtClean="0">
                <a:latin typeface="+mj-lt"/>
              </a:rPr>
              <a:t>FCI-Fixed Capital Investment) </a:t>
            </a:r>
            <a:r>
              <a:rPr lang="en-US" sz="1600" dirty="0">
                <a:latin typeface="+mj-lt"/>
              </a:rPr>
              <a:t>for 5 years to be linked to employment Creation.</a:t>
            </a:r>
          </a:p>
          <a:p>
            <a:pPr marL="342900" indent="-342900">
              <a:buFont typeface="+mj-lt"/>
              <a:buAutoNum type="arabicPeriod"/>
            </a:pPr>
            <a:r>
              <a:rPr lang="en-US" sz="1600" b="1" dirty="0">
                <a:latin typeface="+mj-lt"/>
              </a:rPr>
              <a:t>Common Facilities</a:t>
            </a:r>
            <a:r>
              <a:rPr lang="en-US" sz="1600" dirty="0">
                <a:latin typeface="+mj-lt"/>
              </a:rPr>
              <a:t> </a:t>
            </a:r>
            <a:r>
              <a:rPr lang="en-US" sz="1600" dirty="0" smtClean="0">
                <a:latin typeface="+mj-lt"/>
              </a:rPr>
              <a:t>like Waste </a:t>
            </a:r>
            <a:r>
              <a:rPr lang="en-US" sz="1600" dirty="0">
                <a:latin typeface="+mj-lt"/>
              </a:rPr>
              <a:t>Water </a:t>
            </a:r>
            <a:r>
              <a:rPr lang="en-US" sz="1600" dirty="0" smtClean="0">
                <a:latin typeface="+mj-lt"/>
              </a:rPr>
              <a:t>Treatment, Continuous Emission Monitoring </a:t>
            </a:r>
            <a:r>
              <a:rPr lang="en-US" sz="1600" dirty="0">
                <a:latin typeface="+mj-lt"/>
              </a:rPr>
              <a:t>systems etc</a:t>
            </a:r>
            <a:r>
              <a:rPr lang="en-US" sz="1600" dirty="0" smtClean="0">
                <a:latin typeface="+mj-lt"/>
              </a:rPr>
              <a:t>,.to </a:t>
            </a:r>
            <a:r>
              <a:rPr lang="en-US" sz="1600" dirty="0">
                <a:latin typeface="+mj-lt"/>
              </a:rPr>
              <a:t>be set up in </a:t>
            </a:r>
            <a:r>
              <a:rPr lang="en-US" sz="1600" dirty="0" smtClean="0">
                <a:latin typeface="+mj-lt"/>
              </a:rPr>
              <a:t>APIIC Industrial Parks</a:t>
            </a:r>
            <a:endParaRPr lang="en-US" sz="1600" dirty="0">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2508173895"/>
              </p:ext>
            </p:extLst>
          </p:nvPr>
        </p:nvGraphicFramePr>
        <p:xfrm>
          <a:off x="7394836" y="4203179"/>
          <a:ext cx="3701136" cy="1584960"/>
        </p:xfrm>
        <a:graphic>
          <a:graphicData uri="http://schemas.openxmlformats.org/drawingml/2006/table">
            <a:tbl>
              <a:tblPr firstRow="1" bandRow="1">
                <a:tableStyleId>{5C22544A-7EE6-4342-B048-85BDC9FD1C3A}</a:tableStyleId>
              </a:tblPr>
              <a:tblGrid>
                <a:gridCol w="1854751">
                  <a:extLst>
                    <a:ext uri="{9D8B030D-6E8A-4147-A177-3AD203B41FA5}">
                      <a16:colId xmlns:a16="http://schemas.microsoft.com/office/drawing/2014/main" val="409477707"/>
                    </a:ext>
                  </a:extLst>
                </a:gridCol>
                <a:gridCol w="1846385">
                  <a:extLst>
                    <a:ext uri="{9D8B030D-6E8A-4147-A177-3AD203B41FA5}">
                      <a16:colId xmlns:a16="http://schemas.microsoft.com/office/drawing/2014/main" val="742811536"/>
                    </a:ext>
                  </a:extLst>
                </a:gridCol>
              </a:tblGrid>
              <a:tr h="549813">
                <a:tc>
                  <a:txBody>
                    <a:bodyPr/>
                    <a:lstStyle/>
                    <a:p>
                      <a:pPr algn="ctr"/>
                      <a:r>
                        <a:rPr lang="en-IN" sz="1600" dirty="0" smtClean="0">
                          <a:latin typeface="+mj-lt"/>
                        </a:rPr>
                        <a:t>Direct Employment Generated</a:t>
                      </a:r>
                      <a:r>
                        <a:rPr lang="en-IN" sz="1600" baseline="0" dirty="0" smtClean="0">
                          <a:latin typeface="+mj-lt"/>
                        </a:rPr>
                        <a:t> </a:t>
                      </a:r>
                      <a:endParaRPr lang="en-IN" sz="1600" dirty="0">
                        <a:latin typeface="+mj-lt"/>
                      </a:endParaRPr>
                    </a:p>
                  </a:txBody>
                  <a:tcPr/>
                </a:tc>
                <a:tc>
                  <a:txBody>
                    <a:bodyPr/>
                    <a:lstStyle/>
                    <a:p>
                      <a:pPr algn="ctr"/>
                      <a:r>
                        <a:rPr lang="en-IN" sz="1600" dirty="0" smtClean="0">
                          <a:latin typeface="+mj-lt"/>
                        </a:rPr>
                        <a:t>SGST Reimbursement</a:t>
                      </a:r>
                      <a:endParaRPr lang="en-IN" sz="1600" dirty="0">
                        <a:latin typeface="+mj-lt"/>
                      </a:endParaRPr>
                    </a:p>
                  </a:txBody>
                  <a:tcPr/>
                </a:tc>
                <a:extLst>
                  <a:ext uri="{0D108BD9-81ED-4DB2-BD59-A6C34878D82A}">
                    <a16:rowId xmlns:a16="http://schemas.microsoft.com/office/drawing/2014/main" val="2377388786"/>
                  </a:ext>
                </a:extLst>
              </a:tr>
              <a:tr h="290632">
                <a:tc>
                  <a:txBody>
                    <a:bodyPr/>
                    <a:lstStyle/>
                    <a:p>
                      <a:pPr algn="ctr"/>
                      <a:r>
                        <a:rPr lang="en-IN" sz="1600" dirty="0" smtClean="0">
                          <a:latin typeface="+mj-lt"/>
                        </a:rPr>
                        <a:t>1000</a:t>
                      </a:r>
                      <a:endParaRPr lang="en-IN" sz="1600" dirty="0">
                        <a:latin typeface="+mj-lt"/>
                      </a:endParaRPr>
                    </a:p>
                  </a:txBody>
                  <a:tcPr/>
                </a:tc>
                <a:tc>
                  <a:txBody>
                    <a:bodyPr/>
                    <a:lstStyle/>
                    <a:p>
                      <a:pPr algn="ctr"/>
                      <a:r>
                        <a:rPr lang="en-IN" sz="1600" dirty="0" smtClean="0">
                          <a:latin typeface="+mj-lt"/>
                        </a:rPr>
                        <a:t>50%</a:t>
                      </a:r>
                      <a:endParaRPr lang="en-IN" sz="1600" dirty="0">
                        <a:latin typeface="+mj-lt"/>
                      </a:endParaRPr>
                    </a:p>
                  </a:txBody>
                  <a:tcPr/>
                </a:tc>
                <a:extLst>
                  <a:ext uri="{0D108BD9-81ED-4DB2-BD59-A6C34878D82A}">
                    <a16:rowId xmlns:a16="http://schemas.microsoft.com/office/drawing/2014/main" val="427891250"/>
                  </a:ext>
                </a:extLst>
              </a:tr>
              <a:tr h="290632">
                <a:tc>
                  <a:txBody>
                    <a:bodyPr/>
                    <a:lstStyle/>
                    <a:p>
                      <a:pPr algn="ctr"/>
                      <a:r>
                        <a:rPr lang="en-IN" sz="1600" dirty="0" smtClean="0">
                          <a:latin typeface="+mj-lt"/>
                        </a:rPr>
                        <a:t>1000-2000</a:t>
                      </a:r>
                      <a:endParaRPr lang="en-IN" sz="1600" dirty="0">
                        <a:latin typeface="+mj-lt"/>
                      </a:endParaRPr>
                    </a:p>
                  </a:txBody>
                  <a:tcPr/>
                </a:tc>
                <a:tc>
                  <a:txBody>
                    <a:bodyPr/>
                    <a:lstStyle/>
                    <a:p>
                      <a:pPr algn="ctr"/>
                      <a:r>
                        <a:rPr lang="en-IN" sz="1600" dirty="0" smtClean="0">
                          <a:latin typeface="+mj-lt"/>
                        </a:rPr>
                        <a:t>75%</a:t>
                      </a:r>
                      <a:endParaRPr lang="en-IN" sz="1600" dirty="0">
                        <a:latin typeface="+mj-lt"/>
                      </a:endParaRPr>
                    </a:p>
                  </a:txBody>
                  <a:tcPr/>
                </a:tc>
                <a:extLst>
                  <a:ext uri="{0D108BD9-81ED-4DB2-BD59-A6C34878D82A}">
                    <a16:rowId xmlns:a16="http://schemas.microsoft.com/office/drawing/2014/main" val="1334915889"/>
                  </a:ext>
                </a:extLst>
              </a:tr>
              <a:tr h="290632">
                <a:tc>
                  <a:txBody>
                    <a:bodyPr/>
                    <a:lstStyle/>
                    <a:p>
                      <a:pPr algn="ctr"/>
                      <a:r>
                        <a:rPr lang="en-IN" sz="1600" dirty="0" smtClean="0">
                          <a:latin typeface="+mj-lt"/>
                        </a:rPr>
                        <a:t>2000+</a:t>
                      </a:r>
                      <a:endParaRPr lang="en-IN" sz="1600" dirty="0">
                        <a:latin typeface="+mj-lt"/>
                      </a:endParaRPr>
                    </a:p>
                  </a:txBody>
                  <a:tcPr/>
                </a:tc>
                <a:tc>
                  <a:txBody>
                    <a:bodyPr/>
                    <a:lstStyle/>
                    <a:p>
                      <a:pPr algn="ctr"/>
                      <a:r>
                        <a:rPr lang="en-IN" sz="1600" dirty="0" smtClean="0">
                          <a:latin typeface="+mj-lt"/>
                        </a:rPr>
                        <a:t>100%</a:t>
                      </a:r>
                      <a:endParaRPr lang="en-IN" sz="1600" dirty="0">
                        <a:latin typeface="+mj-lt"/>
                      </a:endParaRPr>
                    </a:p>
                  </a:txBody>
                  <a:tcPr/>
                </a:tc>
                <a:extLst>
                  <a:ext uri="{0D108BD9-81ED-4DB2-BD59-A6C34878D82A}">
                    <a16:rowId xmlns:a16="http://schemas.microsoft.com/office/drawing/2014/main" val="3667336338"/>
                  </a:ext>
                </a:extLst>
              </a:tr>
            </a:tbl>
          </a:graphicData>
        </a:graphic>
      </p:graphicFrame>
      <p:sp>
        <p:nvSpPr>
          <p:cNvPr id="7" name="Rectangle 6"/>
          <p:cNvSpPr/>
          <p:nvPr/>
        </p:nvSpPr>
        <p:spPr>
          <a:xfrm>
            <a:off x="1544070" y="4027862"/>
            <a:ext cx="5257799" cy="369332"/>
          </a:xfrm>
          <a:prstGeom prst="rect">
            <a:avLst/>
          </a:prstGeom>
        </p:spPr>
        <p:txBody>
          <a:bodyPr wrap="square">
            <a:spAutoFit/>
          </a:bodyPr>
          <a:lstStyle/>
          <a:p>
            <a:r>
              <a:rPr lang="en-IN" b="1" dirty="0">
                <a:solidFill>
                  <a:schemeClr val="accent1"/>
                </a:solidFill>
              </a:rPr>
              <a:t>Incentives for Medium, Large &amp; Mega Industries</a:t>
            </a:r>
            <a:endParaRPr lang="en-IN" dirty="0"/>
          </a:p>
        </p:txBody>
      </p:sp>
      <p:grpSp>
        <p:nvGrpSpPr>
          <p:cNvPr id="24" name="Group 23"/>
          <p:cNvGrpSpPr/>
          <p:nvPr/>
        </p:nvGrpSpPr>
        <p:grpSpPr>
          <a:xfrm>
            <a:off x="7018304" y="1713892"/>
            <a:ext cx="5035950" cy="2003837"/>
            <a:chOff x="6623987" y="1632706"/>
            <a:chExt cx="5350252" cy="2003837"/>
          </a:xfrm>
        </p:grpSpPr>
        <p:sp>
          <p:nvSpPr>
            <p:cNvPr id="13" name="Isosceles Triangle 12"/>
            <p:cNvSpPr/>
            <p:nvPr/>
          </p:nvSpPr>
          <p:spPr bwMode="auto">
            <a:xfrm rot="16200000">
              <a:off x="5805859" y="2450834"/>
              <a:ext cx="2003837" cy="367581"/>
            </a:xfrm>
            <a:prstGeom prst="triangle">
              <a:avLst>
                <a:gd name="adj" fmla="val 50866"/>
              </a:avLst>
            </a:prstGeom>
            <a:solidFill>
              <a:srgbClr val="23A9DA"/>
            </a:solidFill>
            <a:ln>
              <a:solidFill>
                <a:schemeClr val="bg1"/>
              </a:solidFill>
            </a:ln>
            <a:extLst/>
          </p:spPr>
          <p:txBody>
            <a:bodyPr vert="horz" wrap="square" lIns="91441" tIns="45720" rIns="91441" bIns="45720" numCol="1" rtlCol="0" anchor="t" anchorCtr="0" compatLnSpc="1">
              <a:prstTxWarp prst="textNoShape">
                <a:avLst/>
              </a:prstTxWarp>
            </a:bodyPr>
            <a:lstStyle/>
            <a:p>
              <a:pPr algn="ctr"/>
              <a:endParaRPr lang="en-US" dirty="0"/>
            </a:p>
          </p:txBody>
        </p:sp>
        <p:grpSp>
          <p:nvGrpSpPr>
            <p:cNvPr id="23" name="Group 22"/>
            <p:cNvGrpSpPr/>
            <p:nvPr/>
          </p:nvGrpSpPr>
          <p:grpSpPr>
            <a:xfrm>
              <a:off x="7024018" y="1671085"/>
              <a:ext cx="4950221" cy="1939165"/>
              <a:chOff x="7024018" y="1671085"/>
              <a:chExt cx="4950221" cy="1939165"/>
            </a:xfrm>
          </p:grpSpPr>
          <p:sp>
            <p:nvSpPr>
              <p:cNvPr id="17" name="Rectangle 16"/>
              <p:cNvSpPr/>
              <p:nvPr/>
            </p:nvSpPr>
            <p:spPr bwMode="auto">
              <a:xfrm>
                <a:off x="7030667" y="1671085"/>
                <a:ext cx="1559418" cy="342006"/>
              </a:xfrm>
              <a:prstGeom prst="rect">
                <a:avLst/>
              </a:prstGeom>
              <a:solidFill>
                <a:srgbClr val="23A9DA"/>
              </a:solidFill>
              <a:ln>
                <a:solidFill>
                  <a:schemeClr val="bg1"/>
                </a:solidFill>
              </a:ln>
              <a:extLst/>
            </p:spPr>
            <p:txBody>
              <a:bodyPr vert="horz" wrap="square" lIns="91441" tIns="45720" rIns="91441" bIns="45720" numCol="1" rtlCol="0" anchor="ctr" anchorCtr="0" compatLnSpc="1">
                <a:prstTxWarp prst="textNoShape">
                  <a:avLst/>
                </a:prstTxWarp>
              </a:bodyPr>
              <a:lstStyle/>
              <a:p>
                <a:pPr algn="ctr"/>
                <a:r>
                  <a:rPr lang="en-IN" sz="1400" b="1"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Policy Objectives</a:t>
                </a:r>
                <a:endParaRPr lang="en-GB" sz="1400" b="1"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p:txBody>
          </p:sp>
          <p:sp>
            <p:nvSpPr>
              <p:cNvPr id="18" name="Rectangle 17"/>
              <p:cNvSpPr/>
              <p:nvPr/>
            </p:nvSpPr>
            <p:spPr>
              <a:xfrm>
                <a:off x="7030667" y="2503752"/>
                <a:ext cx="4357006" cy="336054"/>
              </a:xfrm>
              <a:prstGeom prst="rect">
                <a:avLst/>
              </a:prstGeom>
              <a:solidFill>
                <a:srgbClr val="00CC99"/>
              </a:solid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en-US" sz="1400" b="1" dirty="0">
                    <a:solidFill>
                      <a:schemeClr val="bg1"/>
                    </a:solidFill>
                    <a:effectLst>
                      <a:outerShdw blurRad="38100" dist="38100" dir="2700000" algn="tl">
                        <a:srgbClr val="000000">
                          <a:alpha val="43137"/>
                        </a:srgbClr>
                      </a:outerShdw>
                    </a:effectLst>
                    <a:latin typeface="+mj-lt"/>
                    <a:cs typeface="Arial" panose="020B0604020202020204" pitchFamily="34" charset="0"/>
                  </a:rPr>
                  <a:t>To </a:t>
                </a:r>
                <a:r>
                  <a:rPr lang="en-US" sz="1400" b="1"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create employment for the youth of the state</a:t>
                </a:r>
                <a:endParaRPr lang="en-US" sz="1400" b="1"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p:txBody>
          </p:sp>
          <p:sp>
            <p:nvSpPr>
              <p:cNvPr id="19" name="Rectangle 18"/>
              <p:cNvSpPr/>
              <p:nvPr/>
            </p:nvSpPr>
            <p:spPr>
              <a:xfrm>
                <a:off x="7030667" y="2874367"/>
                <a:ext cx="4629791" cy="314284"/>
              </a:xfrm>
              <a:prstGeom prst="rect">
                <a:avLst/>
              </a:prstGeom>
              <a:solidFill>
                <a:srgbClr val="369F9E"/>
              </a:solid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en-US" sz="1400" b="1" dirty="0">
                    <a:solidFill>
                      <a:schemeClr val="bg1"/>
                    </a:solidFill>
                    <a:effectLst>
                      <a:outerShdw blurRad="38100" dist="38100" dir="2700000" algn="tl">
                        <a:srgbClr val="000000">
                          <a:alpha val="43137"/>
                        </a:srgbClr>
                      </a:outerShdw>
                    </a:effectLst>
                    <a:latin typeface="+mj-lt"/>
                    <a:cs typeface="Arial" panose="020B0604020202020204" pitchFamily="34" charset="0"/>
                  </a:rPr>
                  <a:t>To </a:t>
                </a:r>
                <a:r>
                  <a:rPr lang="en-US" sz="1400" b="1"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match the national average in industrial GVA per capita</a:t>
                </a:r>
                <a:endParaRPr lang="en-US" sz="1400" b="1"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p:txBody>
          </p:sp>
          <p:sp>
            <p:nvSpPr>
              <p:cNvPr id="20" name="Rectangle 19"/>
              <p:cNvSpPr/>
              <p:nvPr/>
            </p:nvSpPr>
            <p:spPr>
              <a:xfrm>
                <a:off x="7024018" y="3223212"/>
                <a:ext cx="4950221" cy="387038"/>
              </a:xfrm>
              <a:prstGeom prst="rect">
                <a:avLst/>
              </a:prstGeom>
              <a:solidFill>
                <a:srgbClr val="00CC99"/>
              </a:solidFill>
              <a:ln>
                <a:noFill/>
              </a:ln>
            </p:spPr>
            <p:style>
              <a:lnRef idx="2">
                <a:schemeClr val="dk1"/>
              </a:lnRef>
              <a:fillRef idx="1">
                <a:schemeClr val="lt1"/>
              </a:fillRef>
              <a:effectRef idx="0">
                <a:schemeClr val="dk1"/>
              </a:effectRef>
              <a:fontRef idx="minor">
                <a:schemeClr val="dk1"/>
              </a:fontRef>
            </p:style>
            <p:txBody>
              <a:bodyPr rtlCol="0" anchor="ctr"/>
              <a:lstStyle/>
              <a:p>
                <a:pPr marL="12700" marR="5080" algn="just"/>
                <a:r>
                  <a:rPr lang="en-US" sz="1400" b="1"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To plan balanced growth across regions and communities</a:t>
                </a:r>
                <a:endParaRPr lang="en-US" sz="1400" b="1"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p:txBody>
          </p:sp>
          <p:sp>
            <p:nvSpPr>
              <p:cNvPr id="22" name="Rectangle 21"/>
              <p:cNvSpPr/>
              <p:nvPr/>
            </p:nvSpPr>
            <p:spPr>
              <a:xfrm>
                <a:off x="7030667" y="2057739"/>
                <a:ext cx="3918834" cy="411452"/>
              </a:xfrm>
              <a:prstGeom prst="rect">
                <a:avLst/>
              </a:prstGeom>
              <a:solidFill>
                <a:srgbClr val="369F9E"/>
              </a:solid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en-US" sz="1400" b="1" dirty="0">
                    <a:solidFill>
                      <a:schemeClr val="bg1"/>
                    </a:solidFill>
                    <a:effectLst>
                      <a:outerShdw blurRad="38100" dist="38100" dir="2700000" algn="tl">
                        <a:srgbClr val="000000">
                          <a:alpha val="43137"/>
                        </a:srgbClr>
                      </a:outerShdw>
                    </a:effectLst>
                    <a:latin typeface="+mj-lt"/>
                    <a:cs typeface="Arial" panose="020B0604020202020204" pitchFamily="34" charset="0"/>
                  </a:rPr>
                  <a:t>To </a:t>
                </a:r>
                <a:r>
                  <a:rPr lang="en-US" sz="1400" b="1"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achieve environmentally sustainable growth </a:t>
                </a:r>
                <a:endParaRPr lang="en-US" sz="1400" b="1"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p:txBody>
          </p:sp>
        </p:grpSp>
      </p:grpSp>
      <p:sp>
        <p:nvSpPr>
          <p:cNvPr id="5" name="Rectangle 4"/>
          <p:cNvSpPr/>
          <p:nvPr/>
        </p:nvSpPr>
        <p:spPr>
          <a:xfrm>
            <a:off x="10841413" y="5897249"/>
            <a:ext cx="915139" cy="369332"/>
          </a:xfrm>
          <a:prstGeom prst="rect">
            <a:avLst/>
          </a:prstGeom>
        </p:spPr>
        <p:txBody>
          <a:bodyPr wrap="square">
            <a:spAutoFit/>
          </a:bodyPr>
          <a:lstStyle/>
          <a:p>
            <a:r>
              <a:rPr lang="en-IN" b="1" dirty="0" smtClean="0"/>
              <a:t>Cont</a:t>
            </a:r>
            <a:r>
              <a:rPr lang="en-IN" b="1" dirty="0" smtClean="0">
                <a:latin typeface="+mj-lt"/>
              </a:rPr>
              <a:t>..</a:t>
            </a:r>
            <a:endParaRPr lang="en-IN" b="1" dirty="0"/>
          </a:p>
        </p:txBody>
      </p:sp>
    </p:spTree>
    <p:extLst>
      <p:ext uri="{BB962C8B-B14F-4D97-AF65-F5344CB8AC3E}">
        <p14:creationId xmlns:p14="http://schemas.microsoft.com/office/powerpoint/2010/main" val="2882358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14"/>
          <p:cNvSpPr txBox="1">
            <a:spLocks/>
          </p:cNvSpPr>
          <p:nvPr/>
        </p:nvSpPr>
        <p:spPr bwMode="auto">
          <a:xfrm>
            <a:off x="4486275" y="4757739"/>
            <a:ext cx="2895600" cy="274637"/>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bodyPr>
          <a:lstStyle/>
          <a:p>
            <a:pPr algn="ctr" fontAlgn="base">
              <a:spcBef>
                <a:spcPct val="0"/>
              </a:spcBef>
              <a:spcAft>
                <a:spcPct val="0"/>
              </a:spcAft>
              <a:buClr>
                <a:srgbClr val="000000"/>
              </a:buClr>
              <a:buSzPts val="1400"/>
              <a:defRPr/>
            </a:pPr>
            <a:endParaRPr lang="en-US" sz="1400" b="1" i="1" dirty="0">
              <a:solidFill>
                <a:srgbClr val="0070C0"/>
              </a:solidFill>
              <a:latin typeface="Overlock" charset="0"/>
              <a:cs typeface="Calibri" pitchFamily="34" charset="0"/>
              <a:sym typeface="Calibri" pitchFamily="34" charset="0"/>
            </a:endParaRPr>
          </a:p>
        </p:txBody>
      </p:sp>
      <p:sp>
        <p:nvSpPr>
          <p:cNvPr id="16" name="TextBox 15"/>
          <p:cNvSpPr txBox="1"/>
          <p:nvPr/>
        </p:nvSpPr>
        <p:spPr>
          <a:xfrm>
            <a:off x="1082117" y="1500861"/>
            <a:ext cx="10201236" cy="369332"/>
          </a:xfrm>
          <a:prstGeom prst="rect">
            <a:avLst/>
          </a:prstGeom>
          <a:noFill/>
        </p:spPr>
        <p:txBody>
          <a:bodyPr wrap="square" rtlCol="0">
            <a:spAutoFit/>
          </a:bodyPr>
          <a:lstStyle/>
          <a:p>
            <a:pPr algn="ctr"/>
            <a:r>
              <a:rPr lang="en-IN" b="1" dirty="0" smtClean="0">
                <a:solidFill>
                  <a:schemeClr val="accent1"/>
                </a:solidFill>
                <a:hlinkClick r:id="rId2" action="ppaction://hlinkfile"/>
              </a:rPr>
              <a:t>‘YSR Badugu Vikasam Scheme’</a:t>
            </a:r>
            <a:r>
              <a:rPr lang="en-IN" b="1" dirty="0" smtClean="0">
                <a:solidFill>
                  <a:schemeClr val="accent1"/>
                </a:solidFill>
              </a:rPr>
              <a:t> – Special Package for Entrepreneurs </a:t>
            </a:r>
            <a:r>
              <a:rPr lang="en-IN" b="1" dirty="0">
                <a:solidFill>
                  <a:schemeClr val="accent1"/>
                </a:solidFill>
              </a:rPr>
              <a:t>of  </a:t>
            </a:r>
            <a:r>
              <a:rPr lang="en-IN" b="1" dirty="0" smtClean="0">
                <a:solidFill>
                  <a:schemeClr val="accent1"/>
                </a:solidFill>
              </a:rPr>
              <a:t>SC, ST, BC &amp; Minority Communities</a:t>
            </a:r>
            <a:endParaRPr lang="en-US" b="1" dirty="0">
              <a:solidFill>
                <a:schemeClr val="bg1"/>
              </a:solidFill>
              <a:latin typeface="+mj-lt"/>
            </a:endParaRPr>
          </a:p>
        </p:txBody>
      </p:sp>
      <p:sp>
        <p:nvSpPr>
          <p:cNvPr id="3" name="TextBox 2"/>
          <p:cNvSpPr txBox="1"/>
          <p:nvPr/>
        </p:nvSpPr>
        <p:spPr>
          <a:xfrm>
            <a:off x="2492585" y="1031797"/>
            <a:ext cx="7622966" cy="430887"/>
          </a:xfrm>
          <a:prstGeom prst="rect">
            <a:avLst/>
          </a:prstGeom>
          <a:noFill/>
        </p:spPr>
        <p:txBody>
          <a:bodyPr wrap="square" rtlCol="0">
            <a:spAutoFit/>
          </a:bodyPr>
          <a:lstStyle/>
          <a:p>
            <a:pPr algn="ctr"/>
            <a:r>
              <a:rPr lang="en-IN" sz="2200" b="1" dirty="0"/>
              <a:t>   </a:t>
            </a:r>
            <a:r>
              <a:rPr lang="en-IN" sz="2200" b="1" dirty="0" smtClean="0">
                <a:solidFill>
                  <a:schemeClr val="accent1"/>
                </a:solidFill>
              </a:rPr>
              <a:t>AP </a:t>
            </a:r>
            <a:r>
              <a:rPr lang="en-IN" sz="2200" b="1" dirty="0">
                <a:solidFill>
                  <a:schemeClr val="accent1"/>
                </a:solidFill>
              </a:rPr>
              <a:t>INDUSTRIAL DEVELOPMENT POLICY 2020-23</a:t>
            </a:r>
          </a:p>
        </p:txBody>
      </p:sp>
      <p:graphicFrame>
        <p:nvGraphicFramePr>
          <p:cNvPr id="4" name="Table 3"/>
          <p:cNvGraphicFramePr>
            <a:graphicFrameLocks noGrp="1"/>
          </p:cNvGraphicFramePr>
          <p:nvPr>
            <p:extLst>
              <p:ext uri="{D42A27DB-BD31-4B8C-83A1-F6EECF244321}">
                <p14:modId xmlns:p14="http://schemas.microsoft.com/office/powerpoint/2010/main" val="3460696902"/>
              </p:ext>
            </p:extLst>
          </p:nvPr>
        </p:nvGraphicFramePr>
        <p:xfrm>
          <a:off x="1862555" y="2100062"/>
          <a:ext cx="9063991" cy="2727867"/>
        </p:xfrm>
        <a:graphic>
          <a:graphicData uri="http://schemas.openxmlformats.org/drawingml/2006/table">
            <a:tbl>
              <a:tblPr firstRow="1" bandRow="1">
                <a:tableStyleId>{5C22544A-7EE6-4342-B048-85BDC9FD1C3A}</a:tableStyleId>
              </a:tblPr>
              <a:tblGrid>
                <a:gridCol w="3563216">
                  <a:extLst>
                    <a:ext uri="{9D8B030D-6E8A-4147-A177-3AD203B41FA5}">
                      <a16:colId xmlns:a16="http://schemas.microsoft.com/office/drawing/2014/main" val="3501959544"/>
                    </a:ext>
                  </a:extLst>
                </a:gridCol>
                <a:gridCol w="1843043">
                  <a:extLst>
                    <a:ext uri="{9D8B030D-6E8A-4147-A177-3AD203B41FA5}">
                      <a16:colId xmlns:a16="http://schemas.microsoft.com/office/drawing/2014/main" val="3352367351"/>
                    </a:ext>
                  </a:extLst>
                </a:gridCol>
                <a:gridCol w="1824140">
                  <a:extLst>
                    <a:ext uri="{9D8B030D-6E8A-4147-A177-3AD203B41FA5}">
                      <a16:colId xmlns:a16="http://schemas.microsoft.com/office/drawing/2014/main" val="908537346"/>
                    </a:ext>
                  </a:extLst>
                </a:gridCol>
                <a:gridCol w="1833592">
                  <a:extLst>
                    <a:ext uri="{9D8B030D-6E8A-4147-A177-3AD203B41FA5}">
                      <a16:colId xmlns:a16="http://schemas.microsoft.com/office/drawing/2014/main" val="2138382016"/>
                    </a:ext>
                  </a:extLst>
                </a:gridCol>
              </a:tblGrid>
              <a:tr h="451485">
                <a:tc>
                  <a:txBody>
                    <a:bodyPr/>
                    <a:lstStyle/>
                    <a:p>
                      <a:pPr algn="ctr"/>
                      <a:r>
                        <a:rPr lang="en-IN" sz="1600" dirty="0" smtClean="0">
                          <a:latin typeface="+mj-lt"/>
                        </a:rPr>
                        <a:t>100% Reimbursement</a:t>
                      </a:r>
                      <a:endParaRPr lang="en-IN" sz="1600" dirty="0">
                        <a:latin typeface="+mj-lt"/>
                      </a:endParaRPr>
                    </a:p>
                  </a:txBody>
                  <a:tcPr anchor="ctr"/>
                </a:tc>
                <a:tc>
                  <a:txBody>
                    <a:bodyPr/>
                    <a:lstStyle/>
                    <a:p>
                      <a:pPr algn="ctr"/>
                      <a:r>
                        <a:rPr lang="en-IN" sz="1600" dirty="0" smtClean="0">
                          <a:latin typeface="+mj-lt"/>
                        </a:rPr>
                        <a:t>50%</a:t>
                      </a:r>
                      <a:endParaRPr lang="en-IN" sz="1600" dirty="0">
                        <a:latin typeface="+mj-lt"/>
                      </a:endParaRPr>
                    </a:p>
                  </a:txBody>
                  <a:tcPr anchor="ctr"/>
                </a:tc>
                <a:tc>
                  <a:txBody>
                    <a:bodyPr/>
                    <a:lstStyle/>
                    <a:p>
                      <a:pPr algn="ctr"/>
                      <a:r>
                        <a:rPr lang="en-IN" sz="1600" dirty="0" smtClean="0">
                          <a:latin typeface="+mj-lt"/>
                        </a:rPr>
                        <a:t>25%</a:t>
                      </a:r>
                      <a:endParaRPr lang="en-IN" sz="1600" dirty="0">
                        <a:latin typeface="+mj-lt"/>
                      </a:endParaRPr>
                    </a:p>
                  </a:txBody>
                  <a:tcPr anchor="ctr"/>
                </a:tc>
                <a:tc>
                  <a:txBody>
                    <a:bodyPr/>
                    <a:lstStyle/>
                    <a:p>
                      <a:pPr algn="ctr"/>
                      <a:r>
                        <a:rPr lang="en-IN" sz="1600" dirty="0" smtClean="0">
                          <a:latin typeface="+mj-lt"/>
                        </a:rPr>
                        <a:t>35%</a:t>
                      </a:r>
                      <a:endParaRPr lang="en-IN" sz="1600" dirty="0">
                        <a:latin typeface="+mj-lt"/>
                      </a:endParaRPr>
                    </a:p>
                  </a:txBody>
                  <a:tcPr anchor="ctr"/>
                </a:tc>
                <a:extLst>
                  <a:ext uri="{0D108BD9-81ED-4DB2-BD59-A6C34878D82A}">
                    <a16:rowId xmlns:a16="http://schemas.microsoft.com/office/drawing/2014/main" val="201711322"/>
                  </a:ext>
                </a:extLst>
              </a:tr>
              <a:tr h="485775">
                <a:tc>
                  <a:txBody>
                    <a:bodyPr/>
                    <a:lstStyle/>
                    <a:p>
                      <a:pPr algn="ctr"/>
                      <a:r>
                        <a:rPr lang="en-IN" sz="1600" dirty="0" smtClean="0">
                          <a:latin typeface="+mj-lt"/>
                        </a:rPr>
                        <a:t>Stamp Duty &amp; Transfer Duty</a:t>
                      </a:r>
                    </a:p>
                  </a:txBody>
                  <a:tcPr anchor="ctr"/>
                </a:tc>
                <a:tc rowSpan="3">
                  <a:txBody>
                    <a:bodyPr/>
                    <a:lstStyle/>
                    <a:p>
                      <a:pPr algn="ctr"/>
                      <a:r>
                        <a:rPr lang="en-IN" sz="1600" dirty="0" smtClean="0">
                          <a:latin typeface="+mj-lt"/>
                        </a:rPr>
                        <a:t>Rebate in Land Cost (up to 20 Lakhs)</a:t>
                      </a:r>
                      <a:endParaRPr lang="en-IN" sz="1600" dirty="0">
                        <a:latin typeface="+mj-lt"/>
                      </a:endParaRPr>
                    </a:p>
                  </a:txBody>
                  <a:tcPr anchor="ctr"/>
                </a:tc>
                <a:tc rowSpan="3">
                  <a:txBody>
                    <a:bodyPr/>
                    <a:lstStyle/>
                    <a:p>
                      <a:pPr algn="ctr"/>
                      <a:r>
                        <a:rPr lang="en-IN" sz="1600" dirty="0" smtClean="0">
                          <a:latin typeface="+mj-lt"/>
                        </a:rPr>
                        <a:t>Land Conversion Charges (up to 10 Lakhs)</a:t>
                      </a:r>
                      <a:endParaRPr lang="en-IN" sz="1600" dirty="0">
                        <a:latin typeface="+mj-lt"/>
                      </a:endParaRPr>
                    </a:p>
                  </a:txBody>
                  <a:tcPr anchor="ctr">
                    <a:solidFill>
                      <a:srgbClr val="E7EBF5"/>
                    </a:solidFill>
                  </a:tcPr>
                </a:tc>
                <a:tc rowSpan="3">
                  <a:txBody>
                    <a:bodyPr/>
                    <a:lstStyle/>
                    <a:p>
                      <a:pPr algn="ctr"/>
                      <a:r>
                        <a:rPr lang="en-IN" sz="1600" dirty="0" smtClean="0">
                          <a:latin typeface="+mj-lt"/>
                        </a:rPr>
                        <a:t>Investment Subsidy</a:t>
                      </a:r>
                      <a:r>
                        <a:rPr lang="en-IN" sz="1600" baseline="0" dirty="0" smtClean="0">
                          <a:latin typeface="+mj-lt"/>
                        </a:rPr>
                        <a:t> </a:t>
                      </a:r>
                    </a:p>
                    <a:p>
                      <a:pPr algn="ctr"/>
                      <a:r>
                        <a:rPr lang="en-IN" sz="1600" baseline="0" dirty="0" smtClean="0">
                          <a:latin typeface="+mj-lt"/>
                        </a:rPr>
                        <a:t>(up to 50 Lakhs)</a:t>
                      </a:r>
                      <a:endParaRPr lang="en-IN" sz="1600" dirty="0">
                        <a:latin typeface="+mj-lt"/>
                      </a:endParaRPr>
                    </a:p>
                  </a:txBody>
                  <a:tcPr anchor="ctr"/>
                </a:tc>
                <a:extLst>
                  <a:ext uri="{0D108BD9-81ED-4DB2-BD59-A6C34878D82A}">
                    <a16:rowId xmlns:a16="http://schemas.microsoft.com/office/drawing/2014/main" val="12597679"/>
                  </a:ext>
                </a:extLst>
              </a:tr>
              <a:tr h="632367">
                <a:tc>
                  <a:txBody>
                    <a:bodyPr/>
                    <a:lstStyle/>
                    <a:p>
                      <a:pPr algn="ctr"/>
                      <a:r>
                        <a:rPr lang="en-IN" sz="1600" dirty="0" smtClean="0">
                          <a:latin typeface="+mj-lt"/>
                        </a:rPr>
                        <a:t>Stamp Duty for Lease of Land/Building </a:t>
                      </a:r>
                    </a:p>
                    <a:p>
                      <a:pPr algn="ctr"/>
                      <a:r>
                        <a:rPr lang="en-IN" sz="1600" dirty="0" smtClean="0">
                          <a:latin typeface="+mj-lt"/>
                        </a:rPr>
                        <a:t>&amp; Mortgages</a:t>
                      </a:r>
                      <a:endParaRPr lang="en-IN" sz="1600" dirty="0">
                        <a:latin typeface="+mj-lt"/>
                      </a:endParaRPr>
                    </a:p>
                  </a:txBody>
                  <a:tcPr anchor="ctr"/>
                </a:tc>
                <a:tc vMerge="1">
                  <a:txBody>
                    <a:bodyPr/>
                    <a:lstStyle/>
                    <a:p>
                      <a:pPr algn="ctr"/>
                      <a:endParaRPr lang="en-IN" dirty="0"/>
                    </a:p>
                  </a:txBody>
                  <a:tcPr/>
                </a:tc>
                <a:tc vMerge="1">
                  <a:txBody>
                    <a:bodyPr/>
                    <a:lstStyle/>
                    <a:p>
                      <a:pPr algn="ctr"/>
                      <a:endParaRPr lang="en-IN" dirty="0"/>
                    </a:p>
                  </a:txBody>
                  <a:tcPr/>
                </a:tc>
                <a:tc vMerge="1">
                  <a:txBody>
                    <a:bodyPr/>
                    <a:lstStyle/>
                    <a:p>
                      <a:pPr algn="ctr"/>
                      <a:endParaRPr lang="en-IN" dirty="0"/>
                    </a:p>
                  </a:txBody>
                  <a:tcPr/>
                </a:tc>
                <a:extLst>
                  <a:ext uri="{0D108BD9-81ED-4DB2-BD59-A6C34878D82A}">
                    <a16:rowId xmlns:a16="http://schemas.microsoft.com/office/drawing/2014/main" val="1157107122"/>
                  </a:ext>
                </a:extLst>
              </a:tr>
              <a:tr h="463008">
                <a:tc>
                  <a:txBody>
                    <a:bodyPr/>
                    <a:lstStyle/>
                    <a:p>
                      <a:pPr algn="ctr"/>
                      <a:r>
                        <a:rPr lang="en-IN" sz="1600" dirty="0" smtClean="0">
                          <a:latin typeface="+mj-lt"/>
                        </a:rPr>
                        <a:t>Net SGST to Micro &amp; Small Enterprises </a:t>
                      </a:r>
                    </a:p>
                    <a:p>
                      <a:pPr algn="ctr"/>
                      <a:r>
                        <a:rPr lang="en-IN" sz="1600" dirty="0" smtClean="0">
                          <a:latin typeface="+mj-lt"/>
                        </a:rPr>
                        <a:t>(up to 5</a:t>
                      </a:r>
                      <a:r>
                        <a:rPr lang="en-IN" sz="1600" baseline="0" dirty="0" smtClean="0">
                          <a:latin typeface="+mj-lt"/>
                        </a:rPr>
                        <a:t> years)</a:t>
                      </a:r>
                      <a:endParaRPr lang="en-IN" sz="1600" dirty="0">
                        <a:latin typeface="+mj-lt"/>
                      </a:endParaRPr>
                    </a:p>
                  </a:txBody>
                  <a:tcPr anchor="ctr"/>
                </a:tc>
                <a:tc vMerge="1">
                  <a:txBody>
                    <a:bodyPr/>
                    <a:lstStyle/>
                    <a:p>
                      <a:pPr algn="ctr"/>
                      <a:endParaRPr lang="en-IN" dirty="0"/>
                    </a:p>
                  </a:txBody>
                  <a:tcPr/>
                </a:tc>
                <a:tc vMerge="1">
                  <a:txBody>
                    <a:bodyPr/>
                    <a:lstStyle/>
                    <a:p>
                      <a:pPr algn="ctr"/>
                      <a:endParaRPr lang="en-IN" dirty="0"/>
                    </a:p>
                  </a:txBody>
                  <a:tcPr/>
                </a:tc>
                <a:tc vMerge="1">
                  <a:txBody>
                    <a:bodyPr/>
                    <a:lstStyle/>
                    <a:p>
                      <a:pPr algn="ctr"/>
                      <a:endParaRPr lang="en-IN" dirty="0"/>
                    </a:p>
                  </a:txBody>
                  <a:tcPr/>
                </a:tc>
                <a:extLst>
                  <a:ext uri="{0D108BD9-81ED-4DB2-BD59-A6C34878D82A}">
                    <a16:rowId xmlns:a16="http://schemas.microsoft.com/office/drawing/2014/main" val="2072318155"/>
                  </a:ext>
                </a:extLst>
              </a:tr>
              <a:tr h="512538">
                <a:tc gridSpan="4">
                  <a:txBody>
                    <a:bodyPr/>
                    <a:lstStyle/>
                    <a:p>
                      <a:pPr marL="285750" indent="-285750" algn="l">
                        <a:buFont typeface="Arial" panose="020B0604020202020204" pitchFamily="34" charset="0"/>
                        <a:buChar char="•"/>
                      </a:pPr>
                      <a:r>
                        <a:rPr lang="en-IN" sz="1600" dirty="0" smtClean="0">
                          <a:latin typeface="+mj-lt"/>
                        </a:rPr>
                        <a:t>Fixed Power Cost</a:t>
                      </a:r>
                      <a:r>
                        <a:rPr lang="en-IN" sz="1600" baseline="0" dirty="0" smtClean="0">
                          <a:latin typeface="+mj-lt"/>
                        </a:rPr>
                        <a:t> Reimbursement at 1.50/unit for 5 years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600" baseline="0" dirty="0" smtClean="0">
                          <a:latin typeface="+mj-lt"/>
                        </a:rPr>
                        <a:t>Interest subsidy of </a:t>
                      </a:r>
                      <a:r>
                        <a:rPr lang="en-US" sz="1600" kern="1200" dirty="0" smtClean="0">
                          <a:solidFill>
                            <a:schemeClr val="dk1"/>
                          </a:solidFill>
                          <a:latin typeface="Calibri Light" panose="020F0302020204030204" pitchFamily="34" charset="0"/>
                          <a:ea typeface="+mn-ea"/>
                          <a:cs typeface="Calibri Light" panose="020F0302020204030204" pitchFamily="34" charset="0"/>
                        </a:rPr>
                        <a:t>Up to 9% over and above 3% on</a:t>
                      </a:r>
                      <a:r>
                        <a:rPr lang="en-IN" sz="1600" baseline="0" dirty="0" smtClean="0">
                          <a:latin typeface="+mj-lt"/>
                        </a:rPr>
                        <a:t> term loan taken on the FCI for 5 years</a:t>
                      </a:r>
                      <a:endParaRPr lang="en-IN" sz="1600" dirty="0">
                        <a:latin typeface="+mj-lt"/>
                      </a:endParaRPr>
                    </a:p>
                  </a:txBody>
                  <a:tcPr anchor="ctr"/>
                </a:tc>
                <a:tc hMerge="1">
                  <a:txBody>
                    <a:bodyPr/>
                    <a:lstStyle/>
                    <a:p>
                      <a:pPr algn="ctr"/>
                      <a:endParaRPr lang="en-IN" dirty="0"/>
                    </a:p>
                  </a:txBody>
                  <a:tcPr anchor="ctr"/>
                </a:tc>
                <a:tc hMerge="1">
                  <a:txBody>
                    <a:bodyPr/>
                    <a:lstStyle/>
                    <a:p>
                      <a:pPr algn="ctr"/>
                      <a:endParaRPr lang="en-IN" dirty="0"/>
                    </a:p>
                  </a:txBody>
                  <a:tcPr anchor="ctr"/>
                </a:tc>
                <a:tc hMerge="1">
                  <a:txBody>
                    <a:bodyPr/>
                    <a:lstStyle/>
                    <a:p>
                      <a:pPr algn="ctr"/>
                      <a:endParaRPr lang="en-IN" dirty="0"/>
                    </a:p>
                  </a:txBody>
                  <a:tcPr anchor="ctr"/>
                </a:tc>
                <a:extLst>
                  <a:ext uri="{0D108BD9-81ED-4DB2-BD59-A6C34878D82A}">
                    <a16:rowId xmlns:a16="http://schemas.microsoft.com/office/drawing/2014/main" val="2179346216"/>
                  </a:ext>
                </a:extLst>
              </a:tr>
            </a:tbl>
          </a:graphicData>
        </a:graphic>
      </p:graphicFrame>
      <p:sp>
        <p:nvSpPr>
          <p:cNvPr id="2" name="Rectangle 1"/>
          <p:cNvSpPr/>
          <p:nvPr/>
        </p:nvSpPr>
        <p:spPr>
          <a:xfrm>
            <a:off x="1862555" y="5057798"/>
            <a:ext cx="9154475" cy="646331"/>
          </a:xfrm>
          <a:prstGeom prst="rect">
            <a:avLst/>
          </a:prstGeom>
        </p:spPr>
        <p:txBody>
          <a:bodyPr wrap="square">
            <a:spAutoFit/>
          </a:bodyPr>
          <a:lstStyle/>
          <a:p>
            <a:pPr marL="285750" indent="-285750">
              <a:buFont typeface="Wingdings" panose="05000000000000000000" pitchFamily="2" charset="2"/>
              <a:buChar char="ü"/>
            </a:pPr>
            <a:r>
              <a:rPr lang="en-IN" dirty="0" smtClean="0">
                <a:solidFill>
                  <a:schemeClr val="dk1"/>
                </a:solidFill>
                <a:latin typeface="Calibri Light" panose="020F0302020204030204" pitchFamily="34" charset="0"/>
                <a:cs typeface="Calibri Light" panose="020F0302020204030204" pitchFamily="34" charset="0"/>
              </a:rPr>
              <a:t>Separate head of Accounts will be maintained to release the sanctioned incentives under Scheduled Castes Component Plan (SCP) &amp; Scheduled Tribes component Plan (STC) </a:t>
            </a:r>
            <a:endParaRPr lang="en-IN" dirty="0">
              <a:solidFill>
                <a:schemeClr val="dk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37347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14"/>
          <p:cNvSpPr txBox="1">
            <a:spLocks/>
          </p:cNvSpPr>
          <p:nvPr/>
        </p:nvSpPr>
        <p:spPr bwMode="auto">
          <a:xfrm>
            <a:off x="4486275" y="4757739"/>
            <a:ext cx="2895600" cy="274637"/>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bodyPr>
          <a:lstStyle/>
          <a:p>
            <a:pPr algn="ctr" fontAlgn="base">
              <a:spcBef>
                <a:spcPct val="0"/>
              </a:spcBef>
              <a:spcAft>
                <a:spcPct val="0"/>
              </a:spcAft>
              <a:buClr>
                <a:srgbClr val="000000"/>
              </a:buClr>
              <a:buSzPts val="1400"/>
              <a:defRPr/>
            </a:pPr>
            <a:endParaRPr lang="en-US" sz="1400" b="1" i="1" dirty="0">
              <a:solidFill>
                <a:srgbClr val="0070C0"/>
              </a:solidFill>
              <a:latin typeface="Overlock" charset="0"/>
              <a:cs typeface="Calibri" pitchFamily="34" charset="0"/>
              <a:sym typeface="Calibri" pitchFamily="34" charset="0"/>
            </a:endParaRPr>
          </a:p>
        </p:txBody>
      </p:sp>
      <p:sp>
        <p:nvSpPr>
          <p:cNvPr id="16" name="TextBox 15"/>
          <p:cNvSpPr txBox="1"/>
          <p:nvPr/>
        </p:nvSpPr>
        <p:spPr>
          <a:xfrm>
            <a:off x="3696699" y="1347696"/>
            <a:ext cx="5017674" cy="369332"/>
          </a:xfrm>
          <a:prstGeom prst="rect">
            <a:avLst/>
          </a:prstGeom>
          <a:noFill/>
        </p:spPr>
        <p:txBody>
          <a:bodyPr wrap="square" rtlCol="0">
            <a:spAutoFit/>
          </a:bodyPr>
          <a:lstStyle/>
          <a:p>
            <a:pPr algn="ctr"/>
            <a:r>
              <a:rPr lang="en-IN" sz="1400" b="1" dirty="0"/>
              <a:t> </a:t>
            </a:r>
            <a:r>
              <a:rPr lang="en-IN" b="1" dirty="0">
                <a:solidFill>
                  <a:schemeClr val="accent1"/>
                </a:solidFill>
              </a:rPr>
              <a:t>I</a:t>
            </a:r>
            <a:r>
              <a:rPr lang="en-IN" b="1" dirty="0" smtClean="0">
                <a:solidFill>
                  <a:schemeClr val="accent1"/>
                </a:solidFill>
              </a:rPr>
              <a:t>ncentives </a:t>
            </a:r>
            <a:r>
              <a:rPr lang="en-IN" b="1" dirty="0">
                <a:solidFill>
                  <a:schemeClr val="accent1"/>
                </a:solidFill>
              </a:rPr>
              <a:t>for Tourism Projects</a:t>
            </a:r>
            <a:endParaRPr lang="en-US" b="1" dirty="0">
              <a:solidFill>
                <a:schemeClr val="accent1"/>
              </a:solidFill>
            </a:endParaRPr>
          </a:p>
        </p:txBody>
      </p:sp>
      <p:sp>
        <p:nvSpPr>
          <p:cNvPr id="2" name="Rectangle 1"/>
          <p:cNvSpPr/>
          <p:nvPr/>
        </p:nvSpPr>
        <p:spPr>
          <a:xfrm>
            <a:off x="2954216" y="1705024"/>
            <a:ext cx="8426088" cy="1815882"/>
          </a:xfrm>
          <a:prstGeom prst="rect">
            <a:avLst/>
          </a:prstGeom>
        </p:spPr>
        <p:txBody>
          <a:bodyPr wrap="square">
            <a:spAutoFit/>
          </a:bodyPr>
          <a:lstStyle/>
          <a:p>
            <a:pPr marL="639763" indent="-342900" algn="just">
              <a:buFont typeface="+mj-lt"/>
              <a:buAutoNum type="alphaUcPeriod"/>
            </a:pPr>
            <a:r>
              <a:rPr lang="en-US" sz="1600" b="1" dirty="0" smtClean="0">
                <a:latin typeface="+mj-lt"/>
              </a:rPr>
              <a:t>Reimbursement </a:t>
            </a:r>
            <a:r>
              <a:rPr lang="en-US" sz="1600" b="1" dirty="0">
                <a:latin typeface="+mj-lt"/>
              </a:rPr>
              <a:t>of 100% of net SGST </a:t>
            </a:r>
            <a:r>
              <a:rPr lang="en-US" sz="1600" dirty="0">
                <a:latin typeface="+mj-lt"/>
              </a:rPr>
              <a:t>accrued to state for all new units for a period of 5 years from </a:t>
            </a:r>
            <a:r>
              <a:rPr lang="en-US" sz="1600" dirty="0" smtClean="0">
                <a:latin typeface="+mj-lt"/>
              </a:rPr>
              <a:t>COD(Commencement of Date) </a:t>
            </a:r>
            <a:r>
              <a:rPr lang="en-US" sz="1600" dirty="0">
                <a:latin typeface="+mj-lt"/>
              </a:rPr>
              <a:t>or up to realization of 100% fixed capital investment, whichever is </a:t>
            </a:r>
            <a:r>
              <a:rPr lang="en-US" sz="1600" dirty="0" smtClean="0">
                <a:latin typeface="+mj-lt"/>
              </a:rPr>
              <a:t>earlier</a:t>
            </a:r>
          </a:p>
          <a:p>
            <a:pPr marL="639763" indent="-342900" algn="just">
              <a:buFont typeface="+mj-lt"/>
              <a:buAutoNum type="alphaUcPeriod"/>
            </a:pPr>
            <a:r>
              <a:rPr lang="en-US" sz="1600" b="1" dirty="0" smtClean="0">
                <a:latin typeface="+mj-lt"/>
              </a:rPr>
              <a:t>Fixed Cost Power Reimbursement </a:t>
            </a:r>
            <a:r>
              <a:rPr lang="en-US" sz="1600" dirty="0" smtClean="0">
                <a:latin typeface="+mj-lt"/>
              </a:rPr>
              <a:t>to New Tourism Units </a:t>
            </a:r>
            <a:r>
              <a:rPr lang="en-US" sz="1600" b="1" dirty="0" smtClean="0">
                <a:latin typeface="+mj-lt"/>
              </a:rPr>
              <a:t>at Rs. 2.00 per unit for a period of 5 years</a:t>
            </a:r>
            <a:r>
              <a:rPr lang="en-US" sz="1600" dirty="0" smtClean="0">
                <a:latin typeface="+mj-lt"/>
              </a:rPr>
              <a:t> from COD for all new </a:t>
            </a:r>
            <a:r>
              <a:rPr lang="en-US" sz="1600" dirty="0">
                <a:latin typeface="+mj-lt"/>
              </a:rPr>
              <a:t>T</a:t>
            </a:r>
            <a:r>
              <a:rPr lang="en-US" sz="1600" dirty="0" smtClean="0">
                <a:latin typeface="+mj-lt"/>
              </a:rPr>
              <a:t>ourism Projects.</a:t>
            </a:r>
          </a:p>
          <a:p>
            <a:pPr marL="296863" algn="just"/>
            <a:r>
              <a:rPr lang="en-US" sz="1600" b="1" dirty="0" smtClean="0">
                <a:latin typeface="+mj-lt"/>
              </a:rPr>
              <a:t>C.    Reimbursement</a:t>
            </a:r>
            <a:r>
              <a:rPr lang="en-US" sz="1600" dirty="0" smtClean="0">
                <a:latin typeface="+mj-lt"/>
              </a:rPr>
              <a:t> </a:t>
            </a:r>
            <a:r>
              <a:rPr lang="en-US" sz="1600" b="1" dirty="0">
                <a:latin typeface="+mj-lt"/>
              </a:rPr>
              <a:t>of 100% of stamp duty </a:t>
            </a:r>
            <a:r>
              <a:rPr lang="en-US" sz="1600" b="1" dirty="0" smtClean="0">
                <a:latin typeface="+mj-lt"/>
              </a:rPr>
              <a:t>and transfer duty</a:t>
            </a:r>
            <a:endParaRPr lang="en-US" sz="1600" b="1" dirty="0">
              <a:latin typeface="+mj-lt"/>
            </a:endParaRPr>
          </a:p>
          <a:p>
            <a:pPr marL="296863" algn="just"/>
            <a:r>
              <a:rPr lang="en-US" sz="1600" b="1" dirty="0" smtClean="0">
                <a:latin typeface="+mj-lt"/>
              </a:rPr>
              <a:t>D.    100</a:t>
            </a:r>
            <a:r>
              <a:rPr lang="en-US" sz="1600" b="1" dirty="0">
                <a:latin typeface="+mj-lt"/>
              </a:rPr>
              <a:t>% Waiver of Land Use Conversion </a:t>
            </a:r>
            <a:r>
              <a:rPr lang="en-US" sz="1600" dirty="0" smtClean="0">
                <a:latin typeface="+mj-lt"/>
              </a:rPr>
              <a:t>charge  </a:t>
            </a:r>
            <a:endParaRPr lang="en-US" sz="1600" dirty="0">
              <a:latin typeface="+mj-lt"/>
            </a:endParaRPr>
          </a:p>
        </p:txBody>
      </p:sp>
      <p:sp>
        <p:nvSpPr>
          <p:cNvPr id="3" name="TextBox 2"/>
          <p:cNvSpPr txBox="1"/>
          <p:nvPr/>
        </p:nvSpPr>
        <p:spPr>
          <a:xfrm>
            <a:off x="2130014" y="868792"/>
            <a:ext cx="7788537" cy="430887"/>
          </a:xfrm>
          <a:prstGeom prst="rect">
            <a:avLst/>
          </a:prstGeom>
          <a:noFill/>
        </p:spPr>
        <p:txBody>
          <a:bodyPr wrap="square" rtlCol="0">
            <a:spAutoFit/>
          </a:bodyPr>
          <a:lstStyle/>
          <a:p>
            <a:pPr algn="ctr"/>
            <a:r>
              <a:rPr lang="en-IN" b="1" dirty="0"/>
              <a:t>   </a:t>
            </a:r>
            <a:r>
              <a:rPr lang="en-IN" sz="2200" b="1" dirty="0" smtClean="0">
                <a:solidFill>
                  <a:schemeClr val="accent1"/>
                </a:solidFill>
                <a:hlinkClick r:id="rId2" action="ppaction://hlinkfile"/>
              </a:rPr>
              <a:t>AP </a:t>
            </a:r>
            <a:r>
              <a:rPr lang="en-IN" sz="2200" b="1" dirty="0">
                <a:solidFill>
                  <a:schemeClr val="accent1"/>
                </a:solidFill>
                <a:hlinkClick r:id="rId2" action="ppaction://hlinkfile"/>
              </a:rPr>
              <a:t>TOURISM POLICY 2020-25</a:t>
            </a:r>
            <a:endParaRPr lang="en-IN" sz="2200" b="1" dirty="0">
              <a:solidFill>
                <a:schemeClr val="accent1"/>
              </a:solidFill>
            </a:endParaRPr>
          </a:p>
        </p:txBody>
      </p:sp>
      <p:sp>
        <p:nvSpPr>
          <p:cNvPr id="4" name="Rectangle 3"/>
          <p:cNvSpPr/>
          <p:nvPr/>
        </p:nvSpPr>
        <p:spPr>
          <a:xfrm>
            <a:off x="3205529" y="4076364"/>
            <a:ext cx="8363619" cy="1815882"/>
          </a:xfrm>
          <a:prstGeom prst="rect">
            <a:avLst/>
          </a:prstGeom>
        </p:spPr>
        <p:txBody>
          <a:bodyPr wrap="square">
            <a:spAutoFit/>
          </a:bodyPr>
          <a:lstStyle/>
          <a:p>
            <a:pPr marL="342900" indent="-342900" algn="just">
              <a:buFont typeface="+mj-lt"/>
              <a:buAutoNum type="alphaLcParenR"/>
            </a:pPr>
            <a:r>
              <a:rPr lang="en-US" sz="1600" dirty="0">
                <a:solidFill>
                  <a:srgbClr val="000000"/>
                </a:solidFill>
                <a:latin typeface="+mj-lt"/>
              </a:rPr>
              <a:t>Allotment of land </a:t>
            </a:r>
            <a:r>
              <a:rPr lang="en-US" sz="1600" dirty="0" smtClean="0">
                <a:solidFill>
                  <a:srgbClr val="000000"/>
                </a:solidFill>
                <a:latin typeface="+mj-lt"/>
              </a:rPr>
              <a:t>i)</a:t>
            </a:r>
            <a:r>
              <a:rPr lang="en-US" sz="1600" b="1" dirty="0">
                <a:solidFill>
                  <a:srgbClr val="000000"/>
                </a:solidFill>
                <a:latin typeface="+mj-lt"/>
              </a:rPr>
              <a:t> annual lease rent</a:t>
            </a:r>
            <a:r>
              <a:rPr lang="en-US" sz="1600" dirty="0">
                <a:solidFill>
                  <a:srgbClr val="000000"/>
                </a:solidFill>
                <a:latin typeface="+mj-lt"/>
              </a:rPr>
              <a:t> </a:t>
            </a:r>
            <a:r>
              <a:rPr lang="en-US" sz="1600" dirty="0" smtClean="0">
                <a:solidFill>
                  <a:srgbClr val="000000"/>
                </a:solidFill>
                <a:latin typeface="+mj-lt"/>
              </a:rPr>
              <a:t>ii)</a:t>
            </a:r>
            <a:r>
              <a:rPr lang="en-US" sz="1600" dirty="0">
                <a:solidFill>
                  <a:srgbClr val="000000"/>
                </a:solidFill>
                <a:latin typeface="+mj-lt"/>
              </a:rPr>
              <a:t> </a:t>
            </a:r>
            <a:r>
              <a:rPr lang="en-US" sz="1600" b="1" dirty="0">
                <a:solidFill>
                  <a:srgbClr val="000000"/>
                </a:solidFill>
                <a:latin typeface="+mj-lt"/>
              </a:rPr>
              <a:t>annual lease </a:t>
            </a:r>
            <a:r>
              <a:rPr lang="en-US" sz="1600" b="1" dirty="0" smtClean="0">
                <a:solidFill>
                  <a:srgbClr val="000000"/>
                </a:solidFill>
                <a:latin typeface="+mj-lt"/>
              </a:rPr>
              <a:t>and </a:t>
            </a:r>
            <a:r>
              <a:rPr lang="en-US" sz="1600" b="1" dirty="0">
                <a:solidFill>
                  <a:srgbClr val="000000"/>
                </a:solidFill>
                <a:latin typeface="+mj-lt"/>
              </a:rPr>
              <a:t>revenue sharing </a:t>
            </a:r>
            <a:r>
              <a:rPr lang="en-US" sz="1600" dirty="0" smtClean="0">
                <a:solidFill>
                  <a:srgbClr val="000000"/>
                </a:solidFill>
                <a:latin typeface="+mj-lt"/>
              </a:rPr>
              <a:t>iii)</a:t>
            </a:r>
            <a:r>
              <a:rPr lang="en-US" sz="1600" dirty="0">
                <a:solidFill>
                  <a:srgbClr val="000000"/>
                </a:solidFill>
                <a:latin typeface="+mj-lt"/>
              </a:rPr>
              <a:t> </a:t>
            </a:r>
            <a:r>
              <a:rPr lang="en-US" sz="1600" b="1" dirty="0" smtClean="0">
                <a:solidFill>
                  <a:srgbClr val="000000"/>
                </a:solidFill>
                <a:latin typeface="+mj-lt"/>
              </a:rPr>
              <a:t>free </a:t>
            </a:r>
            <a:r>
              <a:rPr lang="en-US" sz="1600" b="1" dirty="0">
                <a:solidFill>
                  <a:srgbClr val="000000"/>
                </a:solidFill>
                <a:latin typeface="+mj-lt"/>
              </a:rPr>
              <a:t>hold basis</a:t>
            </a:r>
            <a:r>
              <a:rPr lang="en-US" sz="1600" dirty="0">
                <a:solidFill>
                  <a:srgbClr val="000000"/>
                </a:solidFill>
                <a:latin typeface="+mj-lt"/>
              </a:rPr>
              <a:t>.</a:t>
            </a:r>
          </a:p>
          <a:p>
            <a:pPr marL="342900" indent="-342900" algn="just">
              <a:buFont typeface="+mj-lt"/>
              <a:buAutoNum type="alphaLcParenR"/>
            </a:pPr>
            <a:r>
              <a:rPr lang="en-US" sz="1600" dirty="0" smtClean="0">
                <a:solidFill>
                  <a:srgbClr val="000000"/>
                </a:solidFill>
                <a:latin typeface="+mj-lt"/>
              </a:rPr>
              <a:t>The price for bidding for </a:t>
            </a:r>
            <a:r>
              <a:rPr lang="en-US" sz="1600" b="1" dirty="0" smtClean="0">
                <a:solidFill>
                  <a:srgbClr val="000000"/>
                </a:solidFill>
                <a:latin typeface="+mj-lt"/>
              </a:rPr>
              <a:t>lease hold </a:t>
            </a:r>
            <a:r>
              <a:rPr lang="en-US" sz="1600" dirty="0" smtClean="0">
                <a:solidFill>
                  <a:srgbClr val="000000"/>
                </a:solidFill>
                <a:latin typeface="+mj-lt"/>
              </a:rPr>
              <a:t>model shall be 1</a:t>
            </a:r>
            <a:r>
              <a:rPr lang="en-US" sz="1600" dirty="0">
                <a:solidFill>
                  <a:srgbClr val="000000"/>
                </a:solidFill>
                <a:latin typeface="+mj-lt"/>
              </a:rPr>
              <a:t>% of SRO (Sub Registrar Office) value of the land as the basic annual lease rent.</a:t>
            </a:r>
          </a:p>
          <a:p>
            <a:pPr marL="342900" indent="-342900" algn="just">
              <a:buFont typeface="+mj-lt"/>
              <a:buAutoNum type="alphaLcParenR"/>
            </a:pPr>
            <a:r>
              <a:rPr lang="en-US" sz="1600" dirty="0" smtClean="0">
                <a:solidFill>
                  <a:srgbClr val="000000"/>
                </a:solidFill>
                <a:latin typeface="+mj-lt"/>
              </a:rPr>
              <a:t>The Annual Lease rent(ALR) shall be enhanced</a:t>
            </a:r>
            <a:r>
              <a:rPr lang="en-US" sz="1600" dirty="0">
                <a:solidFill>
                  <a:srgbClr val="000000"/>
                </a:solidFill>
                <a:latin typeface="+mj-lt"/>
              </a:rPr>
              <a:t> </a:t>
            </a:r>
            <a:r>
              <a:rPr lang="en-US" sz="1600" dirty="0" smtClean="0">
                <a:solidFill>
                  <a:srgbClr val="000000"/>
                </a:solidFill>
                <a:latin typeface="+mj-lt"/>
              </a:rPr>
              <a:t>by</a:t>
            </a:r>
            <a:r>
              <a:rPr lang="en-US" sz="1600" dirty="0">
                <a:solidFill>
                  <a:srgbClr val="000000"/>
                </a:solidFill>
                <a:latin typeface="+mj-lt"/>
              </a:rPr>
              <a:t> 5</a:t>
            </a:r>
            <a:r>
              <a:rPr lang="en-US" sz="1600" dirty="0" smtClean="0">
                <a:solidFill>
                  <a:srgbClr val="000000"/>
                </a:solidFill>
                <a:latin typeface="+mj-lt"/>
              </a:rPr>
              <a:t>% </a:t>
            </a:r>
            <a:r>
              <a:rPr lang="en-US" sz="1600" dirty="0">
                <a:solidFill>
                  <a:srgbClr val="000000"/>
                </a:solidFill>
                <a:latin typeface="+mj-lt"/>
              </a:rPr>
              <a:t>of lease </a:t>
            </a:r>
            <a:r>
              <a:rPr lang="en-US" sz="1600" dirty="0" smtClean="0">
                <a:solidFill>
                  <a:srgbClr val="000000"/>
                </a:solidFill>
                <a:latin typeface="+mj-lt"/>
              </a:rPr>
              <a:t>rent </a:t>
            </a:r>
            <a:r>
              <a:rPr lang="en-US" sz="1600" dirty="0">
                <a:solidFill>
                  <a:srgbClr val="000000"/>
                </a:solidFill>
                <a:latin typeface="+mj-lt"/>
              </a:rPr>
              <a:t>for </a:t>
            </a:r>
            <a:r>
              <a:rPr lang="en-US" sz="1600" dirty="0" smtClean="0">
                <a:solidFill>
                  <a:srgbClr val="000000"/>
                </a:solidFill>
                <a:latin typeface="+mj-lt"/>
              </a:rPr>
              <a:t>every </a:t>
            </a:r>
            <a:r>
              <a:rPr lang="en-US" sz="1600" dirty="0">
                <a:solidFill>
                  <a:srgbClr val="000000"/>
                </a:solidFill>
                <a:latin typeface="+mj-lt"/>
              </a:rPr>
              <a:t>block of 3 </a:t>
            </a:r>
            <a:r>
              <a:rPr lang="en-US" sz="1600" dirty="0" smtClean="0">
                <a:solidFill>
                  <a:srgbClr val="000000"/>
                </a:solidFill>
                <a:latin typeface="+mj-lt"/>
              </a:rPr>
              <a:t>years</a:t>
            </a:r>
          </a:p>
          <a:p>
            <a:pPr marL="342900" indent="-342900" algn="just">
              <a:buFont typeface="+mj-lt"/>
              <a:buAutoNum type="alphaLcParenR"/>
            </a:pPr>
            <a:r>
              <a:rPr lang="en-US" sz="1600" dirty="0" smtClean="0">
                <a:solidFill>
                  <a:srgbClr val="000000"/>
                </a:solidFill>
                <a:latin typeface="+mj-lt"/>
              </a:rPr>
              <a:t>For </a:t>
            </a:r>
            <a:r>
              <a:rPr lang="en-US" sz="1600" b="1" dirty="0" smtClean="0">
                <a:solidFill>
                  <a:srgbClr val="000000"/>
                </a:solidFill>
                <a:latin typeface="+mj-lt"/>
              </a:rPr>
              <a:t>lease and revenue sharing </a:t>
            </a:r>
            <a:r>
              <a:rPr lang="en-US" sz="1600" dirty="0" smtClean="0">
                <a:solidFill>
                  <a:srgbClr val="000000"/>
                </a:solidFill>
                <a:latin typeface="+mj-lt"/>
              </a:rPr>
              <a:t>basis, ALR shall be fixed 1% of SRO value with </a:t>
            </a:r>
            <a:r>
              <a:rPr lang="en-US" sz="1600" b="1" dirty="0" smtClean="0">
                <a:solidFill>
                  <a:srgbClr val="000000"/>
                </a:solidFill>
                <a:latin typeface="+mj-lt"/>
              </a:rPr>
              <a:t>additional development premium</a:t>
            </a:r>
            <a:r>
              <a:rPr lang="en-US" sz="1600" dirty="0" smtClean="0">
                <a:solidFill>
                  <a:srgbClr val="000000"/>
                </a:solidFill>
                <a:latin typeface="+mj-lt"/>
              </a:rPr>
              <a:t> (ADP) as percentage revenue share terms shall be the bidding parameter</a:t>
            </a:r>
          </a:p>
          <a:p>
            <a:pPr marL="342900" indent="-342900" algn="just">
              <a:buFont typeface="+mj-lt"/>
              <a:buAutoNum type="alphaLcParenR"/>
            </a:pPr>
            <a:r>
              <a:rPr lang="en-US" sz="1600" dirty="0" smtClean="0">
                <a:solidFill>
                  <a:srgbClr val="000000"/>
                </a:solidFill>
                <a:latin typeface="+mj-lt"/>
              </a:rPr>
              <a:t>Allotment </a:t>
            </a:r>
            <a:r>
              <a:rPr lang="en-US" sz="1600" dirty="0">
                <a:solidFill>
                  <a:srgbClr val="000000"/>
                </a:solidFill>
                <a:latin typeface="+mj-lt"/>
              </a:rPr>
              <a:t>on </a:t>
            </a:r>
            <a:r>
              <a:rPr lang="en-US" sz="1600" b="1" dirty="0">
                <a:solidFill>
                  <a:srgbClr val="000000"/>
                </a:solidFill>
                <a:latin typeface="+mj-lt"/>
              </a:rPr>
              <a:t>long lease basis </a:t>
            </a:r>
            <a:r>
              <a:rPr lang="en-US" sz="1600" dirty="0">
                <a:solidFill>
                  <a:srgbClr val="000000"/>
                </a:solidFill>
                <a:latin typeface="+mj-lt"/>
              </a:rPr>
              <a:t>– 33 years + 3 years for construction for  other  Tourism </a:t>
            </a:r>
            <a:r>
              <a:rPr lang="en-US" sz="1600" dirty="0" smtClean="0">
                <a:solidFill>
                  <a:srgbClr val="000000"/>
                </a:solidFill>
                <a:latin typeface="+mj-lt"/>
              </a:rPr>
              <a:t>Projects</a:t>
            </a:r>
            <a:endParaRPr lang="en-US" sz="1600" dirty="0">
              <a:solidFill>
                <a:srgbClr val="000000"/>
              </a:solidFill>
              <a:latin typeface="+mj-lt"/>
            </a:endParaRPr>
          </a:p>
        </p:txBody>
      </p:sp>
      <p:sp>
        <p:nvSpPr>
          <p:cNvPr id="5" name="Rectangle 4"/>
          <p:cNvSpPr/>
          <p:nvPr/>
        </p:nvSpPr>
        <p:spPr>
          <a:xfrm>
            <a:off x="3931626" y="3629580"/>
            <a:ext cx="4782747" cy="369332"/>
          </a:xfrm>
          <a:prstGeom prst="rect">
            <a:avLst/>
          </a:prstGeom>
        </p:spPr>
        <p:txBody>
          <a:bodyPr wrap="square">
            <a:spAutoFit/>
          </a:bodyPr>
          <a:lstStyle/>
          <a:p>
            <a:pPr algn="ctr"/>
            <a:r>
              <a:rPr lang="en-IN" b="1" dirty="0">
                <a:solidFill>
                  <a:schemeClr val="accent1"/>
                </a:solidFill>
              </a:rPr>
              <a:t>Land Lease Policy </a:t>
            </a:r>
            <a:endParaRPr lang="en-US" b="1" dirty="0">
              <a:solidFill>
                <a:schemeClr val="accent1"/>
              </a:solidFill>
            </a:endParaRPr>
          </a:p>
        </p:txBody>
      </p:sp>
      <p:grpSp>
        <p:nvGrpSpPr>
          <p:cNvPr id="7" name="Group 6"/>
          <p:cNvGrpSpPr/>
          <p:nvPr/>
        </p:nvGrpSpPr>
        <p:grpSpPr>
          <a:xfrm>
            <a:off x="483577" y="1717028"/>
            <a:ext cx="2721952" cy="4258861"/>
            <a:chOff x="308927" y="1717032"/>
            <a:chExt cx="2682612" cy="4258861"/>
          </a:xfrm>
        </p:grpSpPr>
        <p:grpSp>
          <p:nvGrpSpPr>
            <p:cNvPr id="6" name="Group 5"/>
            <p:cNvGrpSpPr/>
            <p:nvPr/>
          </p:nvGrpSpPr>
          <p:grpSpPr>
            <a:xfrm>
              <a:off x="308927" y="1721001"/>
              <a:ext cx="2276011" cy="4208987"/>
              <a:chOff x="448709" y="1586988"/>
              <a:chExt cx="2330249" cy="4189087"/>
            </a:xfrm>
          </p:grpSpPr>
          <p:grpSp>
            <p:nvGrpSpPr>
              <p:cNvPr id="8" name="Group 7"/>
              <p:cNvGrpSpPr/>
              <p:nvPr/>
            </p:nvGrpSpPr>
            <p:grpSpPr>
              <a:xfrm>
                <a:off x="448709" y="1586988"/>
                <a:ext cx="2330249" cy="3310248"/>
                <a:chOff x="1820593" y="1744902"/>
                <a:chExt cx="4848219" cy="1216453"/>
              </a:xfrm>
            </p:grpSpPr>
            <p:sp>
              <p:nvSpPr>
                <p:cNvPr id="9" name="Rectangle 8"/>
                <p:cNvSpPr/>
                <p:nvPr/>
              </p:nvSpPr>
              <p:spPr bwMode="auto">
                <a:xfrm>
                  <a:off x="1820599" y="1744902"/>
                  <a:ext cx="4848213" cy="159793"/>
                </a:xfrm>
                <a:prstGeom prst="rect">
                  <a:avLst/>
                </a:prstGeom>
                <a:solidFill>
                  <a:srgbClr val="23A9DA"/>
                </a:solidFill>
                <a:ln>
                  <a:solidFill>
                    <a:schemeClr val="bg1"/>
                  </a:solidFill>
                </a:ln>
                <a:extLst/>
              </p:spPr>
              <p:txBody>
                <a:bodyPr vert="horz" wrap="square" lIns="91441" tIns="45720" rIns="91441" bIns="45720" numCol="1" rtlCol="0" anchor="ctr" anchorCtr="0" compatLnSpc="1">
                  <a:prstTxWarp prst="textNoShape">
                    <a:avLst/>
                  </a:prstTxWarp>
                </a:bodyPr>
                <a:lstStyle/>
                <a:p>
                  <a:pPr algn="ctr"/>
                  <a:r>
                    <a:rPr lang="en-IN" sz="1600" b="1"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Policy Objectives</a:t>
                  </a:r>
                  <a:endParaRPr lang="en-GB" sz="1600" b="1"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p:txBody>
            </p:sp>
            <p:sp>
              <p:nvSpPr>
                <p:cNvPr id="10" name="Rectangle 9"/>
                <p:cNvSpPr/>
                <p:nvPr/>
              </p:nvSpPr>
              <p:spPr>
                <a:xfrm>
                  <a:off x="1820595" y="2105974"/>
                  <a:ext cx="4848211" cy="297539"/>
                </a:xfrm>
                <a:prstGeom prst="rect">
                  <a:avLst/>
                </a:prstGeom>
                <a:solidFill>
                  <a:srgbClr val="00CC99"/>
                </a:solidFill>
                <a:ln>
                  <a:noFill/>
                </a:ln>
              </p:spPr>
              <p:style>
                <a:lnRef idx="2">
                  <a:schemeClr val="dk1"/>
                </a:lnRef>
                <a:fillRef idx="1">
                  <a:schemeClr val="lt1"/>
                </a:fillRef>
                <a:effectRef idx="0">
                  <a:schemeClr val="dk1"/>
                </a:effectRef>
                <a:fontRef idx="minor">
                  <a:schemeClr val="dk1"/>
                </a:fontRef>
              </p:style>
              <p:txBody>
                <a:bodyPr rtlCol="0" anchor="ctr"/>
                <a:lstStyle/>
                <a:p>
                  <a:r>
                    <a:rPr lang="en-US" sz="1400" b="1" dirty="0">
                      <a:solidFill>
                        <a:schemeClr val="bg1"/>
                      </a:solidFill>
                      <a:effectLst>
                        <a:outerShdw blurRad="38100" dist="38100" dir="2700000" algn="tl">
                          <a:srgbClr val="000000">
                            <a:alpha val="43137"/>
                          </a:srgbClr>
                        </a:outerShdw>
                      </a:effectLst>
                      <a:latin typeface="+mj-lt"/>
                      <a:cs typeface="Arial" panose="020B0604020202020204" pitchFamily="34" charset="0"/>
                    </a:rPr>
                    <a:t>To </a:t>
                  </a:r>
                  <a:r>
                    <a:rPr lang="en-US" sz="1400" b="1"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build institutional capacity for skill development in tourism sector</a:t>
                  </a:r>
                  <a:endParaRPr lang="en-US" sz="1400" b="1"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p:txBody>
            </p:sp>
            <p:sp>
              <p:nvSpPr>
                <p:cNvPr id="11" name="Rectangle 10"/>
                <p:cNvSpPr/>
                <p:nvPr/>
              </p:nvSpPr>
              <p:spPr>
                <a:xfrm>
                  <a:off x="1820595" y="2417676"/>
                  <a:ext cx="4848211" cy="254006"/>
                </a:xfrm>
                <a:prstGeom prst="rect">
                  <a:avLst/>
                </a:prstGeom>
                <a:solidFill>
                  <a:srgbClr val="369F9E"/>
                </a:solid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en-US" sz="1400" b="1" dirty="0">
                      <a:solidFill>
                        <a:schemeClr val="bg1"/>
                      </a:solidFill>
                      <a:effectLst>
                        <a:outerShdw blurRad="38100" dist="38100" dir="2700000" algn="tl">
                          <a:srgbClr val="000000">
                            <a:alpha val="43137"/>
                          </a:srgbClr>
                        </a:outerShdw>
                      </a:effectLst>
                      <a:latin typeface="+mj-lt"/>
                      <a:cs typeface="Arial" panose="020B0604020202020204" pitchFamily="34" charset="0"/>
                    </a:rPr>
                    <a:t>To promote responsible tourism practices </a:t>
                  </a:r>
                  <a:r>
                    <a:rPr lang="en-US" sz="1400" b="1"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among all tourism stakeholders</a:t>
                  </a:r>
                  <a:endParaRPr lang="en-US" sz="1400" b="1"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p:txBody>
            </p:sp>
            <p:sp>
              <p:nvSpPr>
                <p:cNvPr id="12" name="Rectangle 11"/>
                <p:cNvSpPr/>
                <p:nvPr/>
              </p:nvSpPr>
              <p:spPr>
                <a:xfrm>
                  <a:off x="1820593" y="2685845"/>
                  <a:ext cx="4848213" cy="275510"/>
                </a:xfrm>
                <a:prstGeom prst="rect">
                  <a:avLst/>
                </a:prstGeom>
                <a:solidFill>
                  <a:srgbClr val="00CC99"/>
                </a:solidFill>
                <a:ln>
                  <a:noFill/>
                </a:ln>
              </p:spPr>
              <p:style>
                <a:lnRef idx="2">
                  <a:schemeClr val="dk1"/>
                </a:lnRef>
                <a:fillRef idx="1">
                  <a:schemeClr val="lt1"/>
                </a:fillRef>
                <a:effectRef idx="0">
                  <a:schemeClr val="dk1"/>
                </a:effectRef>
                <a:fontRef idx="minor">
                  <a:schemeClr val="dk1"/>
                </a:fontRef>
              </p:style>
              <p:txBody>
                <a:bodyPr rtlCol="0" anchor="ctr"/>
                <a:lstStyle/>
                <a:p>
                  <a:pPr marL="12700" marR="5080" algn="just"/>
                  <a:r>
                    <a:rPr lang="en-US" sz="1400" b="1"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To attract and facilitate private investments and  entrepreneurship in tourism</a:t>
                  </a:r>
                  <a:endParaRPr lang="en-US" sz="1400" b="1"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p:txBody>
            </p:sp>
            <p:sp>
              <p:nvSpPr>
                <p:cNvPr id="13" name="Rectangle 12"/>
                <p:cNvSpPr/>
                <p:nvPr/>
              </p:nvSpPr>
              <p:spPr>
                <a:xfrm>
                  <a:off x="1820595" y="1916807"/>
                  <a:ext cx="4848213" cy="175004"/>
                </a:xfrm>
                <a:prstGeom prst="rect">
                  <a:avLst/>
                </a:prstGeom>
                <a:solidFill>
                  <a:srgbClr val="369F9E"/>
                </a:solid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en-US" sz="1400" b="1"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To develop a  high-end luxury resorts in the state</a:t>
                  </a:r>
                  <a:endParaRPr lang="en-US" sz="1400" b="1"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p:txBody>
            </p:sp>
          </p:grpSp>
          <p:sp>
            <p:nvSpPr>
              <p:cNvPr id="22" name="Rectangle 21"/>
              <p:cNvSpPr/>
              <p:nvPr/>
            </p:nvSpPr>
            <p:spPr>
              <a:xfrm>
                <a:off x="448709" y="4942434"/>
                <a:ext cx="2330245" cy="833641"/>
              </a:xfrm>
              <a:prstGeom prst="rect">
                <a:avLst/>
              </a:prstGeom>
              <a:solidFill>
                <a:srgbClr val="369F9E"/>
              </a:solid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en-US" sz="1400" b="1" dirty="0">
                    <a:solidFill>
                      <a:schemeClr val="bg1"/>
                    </a:solidFill>
                    <a:effectLst>
                      <a:outerShdw blurRad="38100" dist="38100" dir="2700000" algn="tl">
                        <a:srgbClr val="000000">
                          <a:alpha val="43137"/>
                        </a:srgbClr>
                      </a:outerShdw>
                    </a:effectLst>
                    <a:latin typeface="+mj-lt"/>
                    <a:cs typeface="Arial" panose="020B0604020202020204" pitchFamily="34" charset="0"/>
                  </a:rPr>
                  <a:t>To </a:t>
                </a:r>
                <a:r>
                  <a:rPr lang="en-US" sz="1400" b="1"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position the state as a preferred tourism destination nationally &amp; globally</a:t>
                </a:r>
                <a:endParaRPr lang="en-US" sz="1400" b="1"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p:txBody>
          </p:sp>
        </p:grpSp>
        <p:sp>
          <p:nvSpPr>
            <p:cNvPr id="23" name="Isosceles Triangle 22"/>
            <p:cNvSpPr/>
            <p:nvPr/>
          </p:nvSpPr>
          <p:spPr bwMode="auto">
            <a:xfrm rot="5400000">
              <a:off x="680772" y="3665126"/>
              <a:ext cx="4258861" cy="362673"/>
            </a:xfrm>
            <a:prstGeom prst="triangle">
              <a:avLst>
                <a:gd name="adj" fmla="val 50866"/>
              </a:avLst>
            </a:prstGeom>
            <a:solidFill>
              <a:srgbClr val="23A9DA"/>
            </a:solidFill>
            <a:ln>
              <a:solidFill>
                <a:schemeClr val="bg1"/>
              </a:solidFill>
            </a:ln>
            <a:extLst/>
          </p:spPr>
          <p:txBody>
            <a:bodyPr vert="horz" wrap="square" lIns="91441" tIns="45720" rIns="91441" bIns="45720" numCol="1" rtlCol="0" anchor="t" anchorCtr="0" compatLnSpc="1">
              <a:prstTxWarp prst="textNoShape">
                <a:avLst/>
              </a:prstTxWarp>
            </a:bodyPr>
            <a:lstStyle/>
            <a:p>
              <a:pPr algn="ctr"/>
              <a:endParaRPr lang="en-US" dirty="0"/>
            </a:p>
          </p:txBody>
        </p:sp>
      </p:grpSp>
      <p:sp>
        <p:nvSpPr>
          <p:cNvPr id="14" name="Rectangle 13"/>
          <p:cNvSpPr/>
          <p:nvPr/>
        </p:nvSpPr>
        <p:spPr>
          <a:xfrm>
            <a:off x="10876843" y="5892246"/>
            <a:ext cx="753220" cy="369332"/>
          </a:xfrm>
          <a:prstGeom prst="rect">
            <a:avLst/>
          </a:prstGeom>
        </p:spPr>
        <p:txBody>
          <a:bodyPr wrap="none">
            <a:spAutoFit/>
          </a:bodyPr>
          <a:lstStyle/>
          <a:p>
            <a:r>
              <a:rPr lang="en-IN" b="1" dirty="0" smtClean="0"/>
              <a:t>Cont..</a:t>
            </a:r>
            <a:endParaRPr lang="en-IN" dirty="0"/>
          </a:p>
        </p:txBody>
      </p:sp>
    </p:spTree>
    <p:extLst>
      <p:ext uri="{BB962C8B-B14F-4D97-AF65-F5344CB8AC3E}">
        <p14:creationId xmlns:p14="http://schemas.microsoft.com/office/powerpoint/2010/main" val="2896715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14"/>
          <p:cNvSpPr txBox="1">
            <a:spLocks/>
          </p:cNvSpPr>
          <p:nvPr/>
        </p:nvSpPr>
        <p:spPr bwMode="auto">
          <a:xfrm>
            <a:off x="4486275" y="4757739"/>
            <a:ext cx="2895600" cy="274637"/>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bodyPr>
          <a:lstStyle/>
          <a:p>
            <a:pPr algn="ctr" fontAlgn="base">
              <a:spcBef>
                <a:spcPct val="0"/>
              </a:spcBef>
              <a:spcAft>
                <a:spcPct val="0"/>
              </a:spcAft>
              <a:buClr>
                <a:srgbClr val="000000"/>
              </a:buClr>
              <a:buSzPts val="1400"/>
              <a:defRPr/>
            </a:pPr>
            <a:endParaRPr lang="en-US" sz="1400" b="1" i="1" dirty="0">
              <a:solidFill>
                <a:srgbClr val="0070C0"/>
              </a:solidFill>
              <a:latin typeface="Overlock" charset="0"/>
              <a:cs typeface="Calibri" pitchFamily="34" charset="0"/>
              <a:sym typeface="Calibri" pitchFamily="34" charset="0"/>
            </a:endParaRPr>
          </a:p>
        </p:txBody>
      </p:sp>
      <p:sp>
        <p:nvSpPr>
          <p:cNvPr id="16" name="TextBox 15"/>
          <p:cNvSpPr txBox="1"/>
          <p:nvPr/>
        </p:nvSpPr>
        <p:spPr>
          <a:xfrm>
            <a:off x="3702284" y="1465655"/>
            <a:ext cx="4615981" cy="369332"/>
          </a:xfrm>
          <a:prstGeom prst="rect">
            <a:avLst/>
          </a:prstGeom>
          <a:noFill/>
        </p:spPr>
        <p:txBody>
          <a:bodyPr wrap="square" rtlCol="0">
            <a:spAutoFit/>
          </a:bodyPr>
          <a:lstStyle/>
          <a:p>
            <a:pPr algn="ctr"/>
            <a:r>
              <a:rPr lang="en-IN" b="1" dirty="0">
                <a:solidFill>
                  <a:schemeClr val="accent1"/>
                </a:solidFill>
              </a:rPr>
              <a:t> Mega Tourism Projects/ 5 star and above</a:t>
            </a:r>
            <a:endParaRPr lang="en-US" b="1" dirty="0">
              <a:solidFill>
                <a:schemeClr val="accent1"/>
              </a:solidFill>
            </a:endParaRPr>
          </a:p>
        </p:txBody>
      </p:sp>
      <p:sp>
        <p:nvSpPr>
          <p:cNvPr id="2" name="Rectangle 1"/>
          <p:cNvSpPr/>
          <p:nvPr/>
        </p:nvSpPr>
        <p:spPr>
          <a:xfrm>
            <a:off x="1341120" y="1948490"/>
            <a:ext cx="9917430" cy="3785652"/>
          </a:xfrm>
          <a:prstGeom prst="rect">
            <a:avLst/>
          </a:prstGeom>
        </p:spPr>
        <p:txBody>
          <a:bodyPr wrap="square">
            <a:spAutoFit/>
          </a:bodyPr>
          <a:lstStyle/>
          <a:p>
            <a:pPr marL="342900" indent="-342900" algn="just">
              <a:buFont typeface="+mj-lt"/>
              <a:buAutoNum type="alphaLcParenR"/>
            </a:pPr>
            <a:r>
              <a:rPr lang="en-US" sz="1600" dirty="0">
                <a:latin typeface="+mj-lt"/>
              </a:rPr>
              <a:t>Projects with investment </a:t>
            </a:r>
            <a:r>
              <a:rPr lang="en-US" sz="1600" b="1" dirty="0">
                <a:latin typeface="+mj-lt"/>
              </a:rPr>
              <a:t>more than Rs.400 Crores shall be considered as Mega Tourism </a:t>
            </a:r>
            <a:r>
              <a:rPr lang="en-US" sz="1600" b="1" dirty="0" smtClean="0">
                <a:latin typeface="+mj-lt"/>
              </a:rPr>
              <a:t>Projects</a:t>
            </a:r>
          </a:p>
          <a:p>
            <a:pPr marL="342900" indent="-342900" algn="just">
              <a:buFont typeface="+mj-lt"/>
              <a:buAutoNum type="alphaLcParenR"/>
            </a:pPr>
            <a:endParaRPr lang="en-US" sz="1600" dirty="0">
              <a:latin typeface="+mj-lt"/>
            </a:endParaRPr>
          </a:p>
          <a:p>
            <a:pPr marL="342900" indent="-342900" algn="just">
              <a:buFont typeface="+mj-lt"/>
              <a:buAutoNum type="alphaLcParenR"/>
            </a:pPr>
            <a:r>
              <a:rPr lang="en-US" sz="1600" dirty="0">
                <a:latin typeface="+mj-lt"/>
              </a:rPr>
              <a:t>Mega Tourism Projects / 5 Star and above projects shall be accorded "Industry" status. 7 Star projects shall be </a:t>
            </a:r>
            <a:r>
              <a:rPr lang="en-US" sz="1600" dirty="0" smtClean="0">
                <a:latin typeface="+mj-lt"/>
              </a:rPr>
              <a:t>encouraged</a:t>
            </a:r>
          </a:p>
          <a:p>
            <a:pPr marL="342900" indent="-342900" algn="just">
              <a:buFont typeface="+mj-lt"/>
              <a:buAutoNum type="alphaLcParenR"/>
            </a:pPr>
            <a:endParaRPr lang="en-US" sz="1600" dirty="0" smtClean="0">
              <a:latin typeface="+mj-lt"/>
            </a:endParaRPr>
          </a:p>
          <a:p>
            <a:pPr marL="342900" indent="-342900" algn="just">
              <a:buFont typeface="+mj-lt"/>
              <a:buAutoNum type="alphaLcParenR"/>
            </a:pPr>
            <a:r>
              <a:rPr lang="en-US" sz="1600" dirty="0" smtClean="0">
                <a:latin typeface="+mj-lt"/>
              </a:rPr>
              <a:t>Mega </a:t>
            </a:r>
            <a:r>
              <a:rPr lang="en-US" sz="1600" dirty="0">
                <a:latin typeface="+mj-lt"/>
              </a:rPr>
              <a:t>Tourism Projects / 5 Star and above projects shall have special provisions for tailor-made incentives and direct allotment of </a:t>
            </a:r>
            <a:r>
              <a:rPr lang="en-US" sz="1600" dirty="0" smtClean="0">
                <a:latin typeface="+mj-lt"/>
              </a:rPr>
              <a:t>land</a:t>
            </a:r>
          </a:p>
          <a:p>
            <a:pPr marL="342900" indent="-342900" algn="just">
              <a:buFont typeface="+mj-lt"/>
              <a:buAutoNum type="alphaLcParenR"/>
            </a:pPr>
            <a:endParaRPr lang="en-US" sz="1600" dirty="0" smtClean="0">
              <a:latin typeface="+mj-lt"/>
            </a:endParaRPr>
          </a:p>
          <a:p>
            <a:pPr marL="342900" indent="-342900" algn="just">
              <a:buFont typeface="+mj-lt"/>
              <a:buAutoNum type="alphaLcParenR"/>
            </a:pPr>
            <a:r>
              <a:rPr lang="en-US" sz="1600" dirty="0" smtClean="0">
                <a:latin typeface="+mj-lt"/>
              </a:rPr>
              <a:t>Mega </a:t>
            </a:r>
            <a:r>
              <a:rPr lang="en-US" sz="1600" dirty="0">
                <a:latin typeface="+mj-lt"/>
              </a:rPr>
              <a:t>Tourism Projects / 5 Star and above projects proposals shall be processed via the </a:t>
            </a:r>
            <a:r>
              <a:rPr lang="en-US" sz="1600" b="1" dirty="0">
                <a:latin typeface="+mj-lt"/>
              </a:rPr>
              <a:t>State Investment Promotion Committee and State Investment Promotion Board </a:t>
            </a:r>
            <a:r>
              <a:rPr lang="en-US" sz="1600" dirty="0">
                <a:latin typeface="+mj-lt"/>
              </a:rPr>
              <a:t>for accord of any incentives and land allotment to have a more transparent and quick </a:t>
            </a:r>
            <a:r>
              <a:rPr lang="en-US" sz="1600" dirty="0" smtClean="0">
                <a:latin typeface="+mj-lt"/>
              </a:rPr>
              <a:t>approval</a:t>
            </a:r>
          </a:p>
          <a:p>
            <a:pPr marL="342900" indent="-342900" algn="just">
              <a:buFont typeface="+mj-lt"/>
              <a:buAutoNum type="alphaLcParenR"/>
            </a:pPr>
            <a:endParaRPr lang="en-US" sz="1600" dirty="0">
              <a:latin typeface="+mj-lt"/>
            </a:endParaRPr>
          </a:p>
          <a:p>
            <a:pPr marL="342900" indent="-342900" algn="just">
              <a:buFont typeface="+mj-lt"/>
              <a:buAutoNum type="alphaLcParenR"/>
            </a:pPr>
            <a:r>
              <a:rPr lang="en-US" sz="1600" dirty="0">
                <a:latin typeface="+mj-lt"/>
              </a:rPr>
              <a:t>Compared to previous policies for </a:t>
            </a:r>
            <a:r>
              <a:rPr lang="en-US" sz="1600" b="1" dirty="0">
                <a:latin typeface="+mj-lt"/>
              </a:rPr>
              <a:t>Mega Projects it is proposed to have 90-year lease with 4 years of construction period for Mega Projects / 7 Star projects</a:t>
            </a:r>
            <a:endParaRPr lang="en-US" sz="1600" dirty="0">
              <a:latin typeface="+mj-lt"/>
            </a:endParaRPr>
          </a:p>
          <a:p>
            <a:pPr algn="just"/>
            <a:r>
              <a:rPr lang="en-IN" sz="1600" dirty="0">
                <a:latin typeface="+mj-lt"/>
              </a:rPr>
              <a:t>       </a:t>
            </a:r>
            <a:r>
              <a:rPr lang="en-IN" sz="1600" b="1" dirty="0" smtClean="0">
                <a:latin typeface="+mj-lt"/>
              </a:rPr>
              <a:t>This </a:t>
            </a:r>
            <a:r>
              <a:rPr lang="en-IN" sz="1600" b="1" dirty="0">
                <a:latin typeface="+mj-lt"/>
              </a:rPr>
              <a:t>would go a long way in making the project financially </a:t>
            </a:r>
            <a:r>
              <a:rPr lang="en-IN" sz="1600" b="1" dirty="0" smtClean="0">
                <a:latin typeface="+mj-lt"/>
              </a:rPr>
              <a:t>viable.</a:t>
            </a:r>
            <a:endParaRPr lang="en-IN" sz="1600" b="1" dirty="0">
              <a:latin typeface="+mj-lt"/>
            </a:endParaRPr>
          </a:p>
        </p:txBody>
      </p:sp>
      <p:sp>
        <p:nvSpPr>
          <p:cNvPr id="3" name="TextBox 2"/>
          <p:cNvSpPr txBox="1"/>
          <p:nvPr/>
        </p:nvSpPr>
        <p:spPr>
          <a:xfrm>
            <a:off x="1752601" y="921265"/>
            <a:ext cx="8515349" cy="430887"/>
          </a:xfrm>
          <a:prstGeom prst="rect">
            <a:avLst/>
          </a:prstGeom>
          <a:noFill/>
        </p:spPr>
        <p:txBody>
          <a:bodyPr wrap="square" rtlCol="0">
            <a:spAutoFit/>
          </a:bodyPr>
          <a:lstStyle/>
          <a:p>
            <a:pPr algn="ctr"/>
            <a:r>
              <a:rPr lang="en-IN" b="1" dirty="0"/>
              <a:t>   </a:t>
            </a:r>
            <a:r>
              <a:rPr lang="en-IN" sz="2200" b="1" dirty="0" smtClean="0">
                <a:solidFill>
                  <a:schemeClr val="accent1"/>
                </a:solidFill>
                <a:hlinkClick r:id="rId2" action="ppaction://hlinkfile"/>
              </a:rPr>
              <a:t>AP </a:t>
            </a:r>
            <a:r>
              <a:rPr lang="en-IN" sz="2200" b="1" dirty="0">
                <a:solidFill>
                  <a:schemeClr val="accent1"/>
                </a:solidFill>
                <a:hlinkClick r:id="rId2" action="ppaction://hlinkfile"/>
              </a:rPr>
              <a:t>TOURISM POLICY 2020-25</a:t>
            </a:r>
            <a:endParaRPr lang="en-IN" sz="2200" b="1" dirty="0">
              <a:solidFill>
                <a:schemeClr val="accent1"/>
              </a:solidFill>
            </a:endParaRPr>
          </a:p>
        </p:txBody>
      </p:sp>
    </p:spTree>
    <p:extLst>
      <p:ext uri="{BB962C8B-B14F-4D97-AF65-F5344CB8AC3E}">
        <p14:creationId xmlns:p14="http://schemas.microsoft.com/office/powerpoint/2010/main" val="4106415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80903685"/>
              </p:ext>
            </p:extLst>
          </p:nvPr>
        </p:nvGraphicFramePr>
        <p:xfrm>
          <a:off x="703766" y="1961432"/>
          <a:ext cx="6675870" cy="3251353"/>
        </p:xfrm>
        <a:graphic>
          <a:graphicData uri="http://schemas.openxmlformats.org/drawingml/2006/table">
            <a:tbl>
              <a:tblPr/>
              <a:tblGrid>
                <a:gridCol w="1377546">
                  <a:extLst>
                    <a:ext uri="{9D8B030D-6E8A-4147-A177-3AD203B41FA5}">
                      <a16:colId xmlns:a16="http://schemas.microsoft.com/office/drawing/2014/main" val="2953609108"/>
                    </a:ext>
                  </a:extLst>
                </a:gridCol>
                <a:gridCol w="59419">
                  <a:extLst>
                    <a:ext uri="{9D8B030D-6E8A-4147-A177-3AD203B41FA5}">
                      <a16:colId xmlns:a16="http://schemas.microsoft.com/office/drawing/2014/main" val="52680105"/>
                    </a:ext>
                  </a:extLst>
                </a:gridCol>
                <a:gridCol w="5238905">
                  <a:extLst>
                    <a:ext uri="{9D8B030D-6E8A-4147-A177-3AD203B41FA5}">
                      <a16:colId xmlns:a16="http://schemas.microsoft.com/office/drawing/2014/main" val="508066312"/>
                    </a:ext>
                  </a:extLst>
                </a:gridCol>
              </a:tblGrid>
              <a:tr h="298689">
                <a:tc>
                  <a:txBody>
                    <a:bodyPr/>
                    <a:lstStyle/>
                    <a:p>
                      <a:pPr algn="ctr"/>
                      <a:r>
                        <a:rPr lang="en-IN" sz="1600" b="1" cap="all" spc="300" dirty="0" smtClean="0">
                          <a:solidFill>
                            <a:srgbClr val="FFFFFF"/>
                          </a:solidFill>
                          <a:effectLst/>
                          <a:latin typeface="+mn-lt"/>
                        </a:rPr>
                        <a:t>SCHEME</a:t>
                      </a:r>
                      <a:endParaRPr lang="en-IN" sz="1600" b="1" cap="all" spc="300" dirty="0">
                        <a:solidFill>
                          <a:srgbClr val="FFFFFF"/>
                        </a:solidFill>
                        <a:effectLst/>
                        <a:latin typeface="+mn-lt"/>
                      </a:endParaRPr>
                    </a:p>
                  </a:txBody>
                  <a:tcPr marL="0" marR="0" marT="0" marB="0" anchor="ctr">
                    <a:lnL>
                      <a:noFill/>
                    </a:lnL>
                    <a:lnR>
                      <a:noFill/>
                    </a:lnR>
                    <a:lnT>
                      <a:noFill/>
                    </a:lnT>
                    <a:lnB>
                      <a:noFill/>
                    </a:lnB>
                    <a:solidFill>
                      <a:schemeClr val="tx2">
                        <a:lumMod val="60000"/>
                        <a:lumOff val="40000"/>
                      </a:schemeClr>
                    </a:solidFill>
                  </a:tcPr>
                </a:tc>
                <a:tc>
                  <a:txBody>
                    <a:bodyPr/>
                    <a:lstStyle/>
                    <a:p>
                      <a:endParaRPr lang="en-IN" sz="1600" dirty="0"/>
                    </a:p>
                  </a:txBody>
                  <a:tcPr marL="0" marR="0" marT="0" marB="0" anchor="ctr">
                    <a:lnL>
                      <a:noFill/>
                    </a:lnL>
                    <a:lnR>
                      <a:noFill/>
                    </a:lnR>
                    <a:lnT>
                      <a:noFill/>
                    </a:lnT>
                    <a:lnB>
                      <a:noFill/>
                    </a:lnB>
                    <a:solidFill>
                      <a:srgbClr val="FFFFFF"/>
                    </a:solidFill>
                  </a:tcPr>
                </a:tc>
                <a:tc>
                  <a:txBody>
                    <a:bodyPr/>
                    <a:lstStyle/>
                    <a:p>
                      <a:pPr marL="0" algn="ctr" defTabSz="914400" rtl="0" eaLnBrk="1" latinLnBrk="0" hangingPunct="1"/>
                      <a:r>
                        <a:rPr lang="en-IN" sz="1600" b="1" kern="1200" cap="all" spc="300" dirty="0" smtClean="0">
                          <a:solidFill>
                            <a:srgbClr val="FFFFFF"/>
                          </a:solidFill>
                          <a:effectLst/>
                          <a:latin typeface="+mn-lt"/>
                          <a:ea typeface="+mn-ea"/>
                          <a:cs typeface="+mn-cs"/>
                        </a:rPr>
                        <a:t>Incentives</a:t>
                      </a:r>
                      <a:endParaRPr lang="en-IN" sz="1600" b="1" kern="1200" cap="all" spc="300" dirty="0">
                        <a:solidFill>
                          <a:srgbClr val="FFFFFF"/>
                        </a:solidFill>
                        <a:effectLst/>
                        <a:latin typeface="+mn-lt"/>
                        <a:ea typeface="+mn-ea"/>
                        <a:cs typeface="+mn-cs"/>
                      </a:endParaRPr>
                    </a:p>
                  </a:txBody>
                  <a:tcPr marL="0" marR="0" marT="0" marB="0" anchor="ctr">
                    <a:lnL>
                      <a:noFill/>
                    </a:lnL>
                    <a:lnR>
                      <a:noFill/>
                    </a:lnR>
                    <a:lnT>
                      <a:noFill/>
                    </a:lnT>
                    <a:lnB>
                      <a:noFill/>
                    </a:lnB>
                    <a:solidFill>
                      <a:schemeClr val="tx2">
                        <a:lumMod val="60000"/>
                        <a:lumOff val="40000"/>
                      </a:schemeClr>
                    </a:solidFill>
                  </a:tcPr>
                </a:tc>
                <a:extLst>
                  <a:ext uri="{0D108BD9-81ED-4DB2-BD59-A6C34878D82A}">
                    <a16:rowId xmlns:a16="http://schemas.microsoft.com/office/drawing/2014/main" val="1243862435"/>
                  </a:ext>
                </a:extLst>
              </a:tr>
              <a:tr h="1264860">
                <a:tc>
                  <a:txBody>
                    <a:bodyPr/>
                    <a:lstStyle/>
                    <a:p>
                      <a:pPr algn="ctr"/>
                      <a:r>
                        <a:rPr lang="en-IN" sz="1400" kern="1200" cap="all" dirty="0" smtClean="0">
                          <a:solidFill>
                            <a:srgbClr val="404041"/>
                          </a:solidFill>
                          <a:effectLst/>
                          <a:latin typeface="+mj-lt"/>
                          <a:ea typeface="+mn-ea"/>
                          <a:cs typeface="+mn-cs"/>
                        </a:rPr>
                        <a:t>Investment subsidy</a:t>
                      </a:r>
                      <a:endParaRPr lang="en-IN" sz="1400" kern="1200" cap="all" dirty="0">
                        <a:solidFill>
                          <a:srgbClr val="404041"/>
                        </a:solidFill>
                        <a:effectLst/>
                        <a:latin typeface="+mj-lt"/>
                        <a:ea typeface="+mn-ea"/>
                        <a:cs typeface="+mn-cs"/>
                      </a:endParaRPr>
                    </a:p>
                  </a:txBody>
                  <a:tcPr marL="125182" marR="62591" marT="62591" marB="62591" anchor="ctr">
                    <a:lnL>
                      <a:noFill/>
                    </a:lnL>
                    <a:lnR>
                      <a:noFill/>
                    </a:lnR>
                    <a:lnT>
                      <a:noFill/>
                    </a:lnT>
                    <a:lnB>
                      <a:noFill/>
                    </a:lnB>
                    <a:solidFill>
                      <a:schemeClr val="tx2">
                        <a:lumMod val="20000"/>
                        <a:lumOff val="80000"/>
                      </a:schemeClr>
                    </a:solidFill>
                  </a:tcPr>
                </a:tc>
                <a:tc>
                  <a:txBody>
                    <a:bodyPr/>
                    <a:lstStyle/>
                    <a:p>
                      <a:endParaRPr lang="en-IN" sz="1400" dirty="0">
                        <a:latin typeface="+mj-lt"/>
                      </a:endParaRPr>
                    </a:p>
                  </a:txBody>
                  <a:tcPr marL="0" marR="0" marT="0" marB="0" anchor="ctr">
                    <a:lnL>
                      <a:noFill/>
                    </a:lnL>
                    <a:lnR>
                      <a:noFill/>
                    </a:lnR>
                    <a:lnT>
                      <a:noFill/>
                    </a:lnT>
                    <a:lnB>
                      <a:noFill/>
                    </a:lnB>
                    <a:solidFill>
                      <a:srgbClr val="FFFFFF"/>
                    </a:solidFill>
                  </a:tcPr>
                </a:tc>
                <a:tc>
                  <a:txBody>
                    <a:bodyPr/>
                    <a:lstStyle/>
                    <a:p>
                      <a:pPr marL="285750" indent="-285750" algn="just">
                        <a:buFont typeface="Arial" panose="020B0604020202020204" pitchFamily="34" charset="0"/>
                        <a:buChar char="•"/>
                      </a:pPr>
                      <a:r>
                        <a:rPr lang="en-US" sz="1400" dirty="0" smtClean="0">
                          <a:solidFill>
                            <a:srgbClr val="404041"/>
                          </a:solidFill>
                          <a:effectLst/>
                          <a:latin typeface="+mj-lt"/>
                        </a:rPr>
                        <a:t>15% up to Rs. 20 lakhs</a:t>
                      </a:r>
                      <a:r>
                        <a:rPr lang="en-US" sz="1400" baseline="0" dirty="0" smtClean="0">
                          <a:solidFill>
                            <a:srgbClr val="404041"/>
                          </a:solidFill>
                          <a:effectLst/>
                          <a:latin typeface="+mj-lt"/>
                        </a:rPr>
                        <a:t> for Micro and Small Enterprises</a:t>
                      </a:r>
                    </a:p>
                    <a:p>
                      <a:pPr marL="285750" indent="-285750" algn="just">
                        <a:buFont typeface="Arial" panose="020B0604020202020204" pitchFamily="34" charset="0"/>
                        <a:buChar char="•"/>
                      </a:pPr>
                      <a:r>
                        <a:rPr lang="en-US" sz="1400" baseline="0" dirty="0" smtClean="0">
                          <a:solidFill>
                            <a:srgbClr val="404041"/>
                          </a:solidFill>
                          <a:effectLst/>
                          <a:latin typeface="+mj-lt"/>
                        </a:rPr>
                        <a:t>35% up to Rs. 50 lakhs for Farmers Producers Organizations (FPOs)</a:t>
                      </a:r>
                    </a:p>
                    <a:p>
                      <a:pPr marL="285750" indent="-285750" algn="just">
                        <a:buFont typeface="Arial" panose="020B0604020202020204" pitchFamily="34" charset="0"/>
                        <a:buChar char="•"/>
                      </a:pPr>
                      <a:r>
                        <a:rPr lang="en-US" sz="1400" baseline="0" dirty="0" smtClean="0">
                          <a:solidFill>
                            <a:srgbClr val="404041"/>
                          </a:solidFill>
                          <a:effectLst/>
                          <a:latin typeface="+mj-lt"/>
                        </a:rPr>
                        <a:t>35% up to Rs.50 lakhs for BC/Minority Communities (women)</a:t>
                      </a:r>
                    </a:p>
                    <a:p>
                      <a:pPr marL="285750" indent="-285750" algn="just">
                        <a:buFont typeface="Arial" panose="020B0604020202020204" pitchFamily="34" charset="0"/>
                        <a:buChar char="•"/>
                      </a:pPr>
                      <a:r>
                        <a:rPr lang="en-US" sz="1400" baseline="0" dirty="0" smtClean="0">
                          <a:solidFill>
                            <a:srgbClr val="404041"/>
                          </a:solidFill>
                          <a:effectLst/>
                          <a:latin typeface="+mj-lt"/>
                        </a:rPr>
                        <a:t>45% limited to Rs.1.00 crore for SC/ST Entrepreneurs</a:t>
                      </a:r>
                      <a:endParaRPr lang="en-US" sz="1400" kern="1200" dirty="0">
                        <a:solidFill>
                          <a:srgbClr val="404041"/>
                        </a:solidFill>
                        <a:effectLst/>
                        <a:latin typeface="+mj-lt"/>
                        <a:ea typeface="+mn-ea"/>
                        <a:cs typeface="+mn-cs"/>
                      </a:endParaRPr>
                    </a:p>
                  </a:txBody>
                  <a:tcPr marL="125182" marR="62591" marT="62591" marB="62591"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641885369"/>
                  </a:ext>
                </a:extLst>
              </a:tr>
              <a:tr h="1687804">
                <a:tc>
                  <a:txBody>
                    <a:bodyPr/>
                    <a:lstStyle/>
                    <a:p>
                      <a:pPr algn="ctr"/>
                      <a:r>
                        <a:rPr lang="en-IN" sz="1400" kern="1200" cap="all" dirty="0" smtClean="0">
                          <a:solidFill>
                            <a:srgbClr val="404041"/>
                          </a:solidFill>
                          <a:effectLst/>
                          <a:latin typeface="+mj-lt"/>
                          <a:ea typeface="+mn-ea"/>
                          <a:cs typeface="+mn-cs"/>
                        </a:rPr>
                        <a:t>Interest Subvention</a:t>
                      </a:r>
                      <a:endParaRPr lang="en-IN" sz="1400" kern="1200" cap="all" dirty="0">
                        <a:solidFill>
                          <a:srgbClr val="404041"/>
                        </a:solidFill>
                        <a:effectLst/>
                        <a:latin typeface="+mj-lt"/>
                        <a:ea typeface="+mn-ea"/>
                        <a:cs typeface="+mn-cs"/>
                      </a:endParaRPr>
                    </a:p>
                  </a:txBody>
                  <a:tcPr marL="125182" marR="62591" marT="62591" marB="62591" anchor="ctr">
                    <a:lnL>
                      <a:noFill/>
                    </a:lnL>
                    <a:lnR>
                      <a:noFill/>
                    </a:lnR>
                    <a:lnT>
                      <a:noFill/>
                    </a:lnT>
                    <a:lnB>
                      <a:noFill/>
                    </a:lnB>
                    <a:solidFill>
                      <a:srgbClr val="FCE5D8"/>
                    </a:solidFill>
                  </a:tcPr>
                </a:tc>
                <a:tc>
                  <a:txBody>
                    <a:bodyPr/>
                    <a:lstStyle/>
                    <a:p>
                      <a:endParaRPr lang="en-IN" sz="1400">
                        <a:latin typeface="+mj-lt"/>
                      </a:endParaRPr>
                    </a:p>
                  </a:txBody>
                  <a:tcPr marL="0" marR="0" marT="0" marB="0" anchor="ctr">
                    <a:lnL>
                      <a:noFill/>
                    </a:lnL>
                    <a:lnR>
                      <a:noFill/>
                    </a:lnR>
                    <a:lnT>
                      <a:noFill/>
                    </a:lnT>
                    <a:lnB>
                      <a:noFill/>
                    </a:lnB>
                    <a:solidFill>
                      <a:srgbClr val="FFFFFF"/>
                    </a:solidFill>
                  </a:tcPr>
                </a:tc>
                <a:tc>
                  <a:txBody>
                    <a:bodyPr/>
                    <a:lstStyle/>
                    <a:p>
                      <a:pPr marL="285750" indent="-285750" algn="just">
                        <a:buFont typeface="Arial" panose="020B0604020202020204" pitchFamily="34" charset="0"/>
                        <a:buChar char="•"/>
                      </a:pPr>
                      <a:r>
                        <a:rPr lang="en-US" sz="1400" kern="1200" dirty="0" smtClean="0">
                          <a:solidFill>
                            <a:srgbClr val="404041"/>
                          </a:solidFill>
                          <a:effectLst/>
                          <a:latin typeface="+mj-lt"/>
                          <a:ea typeface="+mn-ea"/>
                          <a:cs typeface="+mn-cs"/>
                        </a:rPr>
                        <a:t>3% to Micro and Small Enterprises for a period of 5 years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rgbClr val="404041"/>
                          </a:solidFill>
                          <a:effectLst/>
                          <a:latin typeface="+mj-lt"/>
                          <a:ea typeface="+mn-ea"/>
                          <a:cs typeface="+mn-cs"/>
                        </a:rPr>
                        <a:t>3% to Farmers Producers Organization for a period of 5 years </a:t>
                      </a:r>
                    </a:p>
                    <a:p>
                      <a:pPr marL="285750" indent="-285750" algn="just">
                        <a:buFont typeface="Arial" panose="020B0604020202020204" pitchFamily="34" charset="0"/>
                        <a:buChar char="•"/>
                      </a:pPr>
                      <a:r>
                        <a:rPr lang="en-US" sz="1400" kern="1200" baseline="0" dirty="0" smtClean="0">
                          <a:solidFill>
                            <a:srgbClr val="404041"/>
                          </a:solidFill>
                          <a:effectLst/>
                          <a:latin typeface="+mj-lt"/>
                          <a:ea typeface="+mn-ea"/>
                          <a:cs typeface="+mn-cs"/>
                        </a:rPr>
                        <a:t>3% to BC/ Minority Communities (women) for a period of 5 years.</a:t>
                      </a:r>
                    </a:p>
                    <a:p>
                      <a:pPr marL="285750" indent="-285750" algn="just">
                        <a:buFont typeface="Arial" panose="020B0604020202020204" pitchFamily="34" charset="0"/>
                        <a:buChar char="•"/>
                      </a:pPr>
                      <a:r>
                        <a:rPr lang="en-US" sz="1400" kern="1200" dirty="0" smtClean="0">
                          <a:solidFill>
                            <a:srgbClr val="404041"/>
                          </a:solidFill>
                          <a:effectLst/>
                          <a:latin typeface="+mj-lt"/>
                          <a:ea typeface="+mn-ea"/>
                          <a:cs typeface="+mn-cs"/>
                        </a:rPr>
                        <a:t>Up to 9% over and above 3% for SC/ST Entrepreneurs from date of commencement of commercial production for a</a:t>
                      </a:r>
                      <a:r>
                        <a:rPr lang="en-US" sz="1400" kern="1200" baseline="0" dirty="0" smtClean="0">
                          <a:solidFill>
                            <a:srgbClr val="404041"/>
                          </a:solidFill>
                          <a:effectLst/>
                          <a:latin typeface="+mj-lt"/>
                          <a:ea typeface="+mn-ea"/>
                          <a:cs typeface="+mn-cs"/>
                        </a:rPr>
                        <a:t> period of 5 years</a:t>
                      </a:r>
                    </a:p>
                  </a:txBody>
                  <a:tcPr marL="125182" marR="62591" marT="62591" marB="62591" anchor="ctr">
                    <a:lnL>
                      <a:noFill/>
                    </a:lnL>
                    <a:lnR>
                      <a:noFill/>
                    </a:lnR>
                    <a:lnT>
                      <a:noFill/>
                    </a:lnT>
                    <a:lnB>
                      <a:noFill/>
                    </a:lnB>
                    <a:solidFill>
                      <a:srgbClr val="E9E9EA"/>
                    </a:solidFill>
                  </a:tcPr>
                </a:tc>
                <a:extLst>
                  <a:ext uri="{0D108BD9-81ED-4DB2-BD59-A6C34878D82A}">
                    <a16:rowId xmlns:a16="http://schemas.microsoft.com/office/drawing/2014/main" val="2205746496"/>
                  </a:ext>
                </a:extLst>
              </a:tr>
            </a:tbl>
          </a:graphicData>
        </a:graphic>
      </p:graphicFrame>
      <p:sp>
        <p:nvSpPr>
          <p:cNvPr id="3" name="Rectangle 2"/>
          <p:cNvSpPr/>
          <p:nvPr/>
        </p:nvSpPr>
        <p:spPr>
          <a:xfrm>
            <a:off x="771283" y="1477663"/>
            <a:ext cx="6608353" cy="369332"/>
          </a:xfrm>
          <a:prstGeom prst="rect">
            <a:avLst/>
          </a:prstGeom>
        </p:spPr>
        <p:txBody>
          <a:bodyPr wrap="square">
            <a:spAutoFit/>
          </a:bodyPr>
          <a:lstStyle/>
          <a:p>
            <a:pPr algn="ctr"/>
            <a:r>
              <a:rPr lang="en-IN" b="1" dirty="0">
                <a:solidFill>
                  <a:schemeClr val="accent1"/>
                </a:solidFill>
              </a:rPr>
              <a:t>Fiscal Incentives </a:t>
            </a:r>
            <a:r>
              <a:rPr lang="en-IN" b="1" dirty="0" smtClean="0">
                <a:solidFill>
                  <a:schemeClr val="accent1"/>
                </a:solidFill>
              </a:rPr>
              <a:t>for Micro </a:t>
            </a:r>
            <a:r>
              <a:rPr lang="en-IN" b="1" dirty="0">
                <a:solidFill>
                  <a:schemeClr val="accent1"/>
                </a:solidFill>
              </a:rPr>
              <a:t>and Small </a:t>
            </a:r>
            <a:r>
              <a:rPr lang="en-IN" b="1" dirty="0" smtClean="0">
                <a:solidFill>
                  <a:schemeClr val="accent1"/>
                </a:solidFill>
              </a:rPr>
              <a:t>Enterprises</a:t>
            </a:r>
            <a:endParaRPr lang="en-IN" dirty="0" smtClean="0"/>
          </a:p>
        </p:txBody>
      </p:sp>
      <p:grpSp>
        <p:nvGrpSpPr>
          <p:cNvPr id="41" name="Group 40"/>
          <p:cNvGrpSpPr/>
          <p:nvPr/>
        </p:nvGrpSpPr>
        <p:grpSpPr>
          <a:xfrm>
            <a:off x="7480570" y="1327192"/>
            <a:ext cx="4548900" cy="4633037"/>
            <a:chOff x="7480570" y="1135342"/>
            <a:chExt cx="4548900" cy="4622598"/>
          </a:xfrm>
        </p:grpSpPr>
        <p:sp>
          <p:nvSpPr>
            <p:cNvPr id="8" name="Hexagon 7"/>
            <p:cNvSpPr/>
            <p:nvPr/>
          </p:nvSpPr>
          <p:spPr>
            <a:xfrm rot="16200000">
              <a:off x="8673442" y="2015963"/>
              <a:ext cx="585547" cy="503716"/>
            </a:xfrm>
            <a:prstGeom prst="hexagon">
              <a:avLst>
                <a:gd name="adj" fmla="val 28900"/>
                <a:gd name="vf" fmla="val 115470"/>
              </a:avLst>
            </a:prstGeom>
            <a:scene3d>
              <a:camera prst="orthographicFront"/>
              <a:lightRig rig="threePt" dir="t"/>
            </a:scene3d>
            <a:sp3d>
              <a:bevelT/>
            </a:sp3d>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grpSp>
          <p:nvGrpSpPr>
            <p:cNvPr id="40" name="Group 39"/>
            <p:cNvGrpSpPr/>
            <p:nvPr/>
          </p:nvGrpSpPr>
          <p:grpSpPr>
            <a:xfrm>
              <a:off x="7480570" y="1135342"/>
              <a:ext cx="4548900" cy="4622598"/>
              <a:chOff x="7480570" y="1135342"/>
              <a:chExt cx="4548900" cy="4622598"/>
            </a:xfrm>
          </p:grpSpPr>
          <p:sp>
            <p:nvSpPr>
              <p:cNvPr id="26" name="Freeform 25"/>
              <p:cNvSpPr/>
              <p:nvPr/>
            </p:nvSpPr>
            <p:spPr>
              <a:xfrm>
                <a:off x="8669704" y="2626592"/>
                <a:ext cx="2170177" cy="1639635"/>
              </a:xfrm>
              <a:custGeom>
                <a:avLst/>
                <a:gdLst>
                  <a:gd name="connsiteX0" fmla="*/ 0 w 2103450"/>
                  <a:gd name="connsiteY0" fmla="*/ 819818 h 1639635"/>
                  <a:gd name="connsiteX1" fmla="*/ 468444 w 2103450"/>
                  <a:gd name="connsiteY1" fmla="*/ 0 h 1639635"/>
                  <a:gd name="connsiteX2" fmla="*/ 1635006 w 2103450"/>
                  <a:gd name="connsiteY2" fmla="*/ 0 h 1639635"/>
                  <a:gd name="connsiteX3" fmla="*/ 2103450 w 2103450"/>
                  <a:gd name="connsiteY3" fmla="*/ 819818 h 1639635"/>
                  <a:gd name="connsiteX4" fmla="*/ 1635006 w 2103450"/>
                  <a:gd name="connsiteY4" fmla="*/ 1639635 h 1639635"/>
                  <a:gd name="connsiteX5" fmla="*/ 468444 w 2103450"/>
                  <a:gd name="connsiteY5" fmla="*/ 1639635 h 1639635"/>
                  <a:gd name="connsiteX6" fmla="*/ 0 w 2103450"/>
                  <a:gd name="connsiteY6" fmla="*/ 819818 h 163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450" h="1639635">
                    <a:moveTo>
                      <a:pt x="0" y="819818"/>
                    </a:moveTo>
                    <a:lnTo>
                      <a:pt x="468444" y="0"/>
                    </a:lnTo>
                    <a:lnTo>
                      <a:pt x="1635006" y="0"/>
                    </a:lnTo>
                    <a:lnTo>
                      <a:pt x="2103450" y="819818"/>
                    </a:lnTo>
                    <a:lnTo>
                      <a:pt x="1635006" y="1639635"/>
                    </a:lnTo>
                    <a:lnTo>
                      <a:pt x="468444" y="1639635"/>
                    </a:lnTo>
                    <a:lnTo>
                      <a:pt x="0" y="819818"/>
                    </a:lnTo>
                    <a:close/>
                  </a:path>
                </a:pathLst>
              </a:custGeom>
              <a:ln/>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spcFirstLastPara="0" vert="horz" wrap="square" lIns="351755" tIns="278673" rIns="351755" bIns="278673" numCol="1" spcCol="1270" anchor="ctr" anchorCtr="0">
                <a:noAutofit/>
              </a:bodyPr>
              <a:lstStyle/>
              <a:p>
                <a:pPr lvl="0" algn="ctr" defTabSz="711200">
                  <a:lnSpc>
                    <a:spcPct val="90000"/>
                  </a:lnSpc>
                  <a:spcBef>
                    <a:spcPct val="0"/>
                  </a:spcBef>
                  <a:spcAft>
                    <a:spcPct val="35000"/>
                  </a:spcAft>
                </a:pPr>
                <a:r>
                  <a:rPr lang="en-US" sz="2000" b="1" kern="1200" dirty="0" smtClean="0">
                    <a:ln w="0"/>
                    <a:solidFill>
                      <a:schemeClr val="accent1"/>
                    </a:solidFill>
                    <a:effectLst>
                      <a:outerShdw blurRad="38100" dist="25400" dir="5400000" algn="ctr" rotWithShape="0">
                        <a:srgbClr val="6E747A">
                          <a:alpha val="43000"/>
                        </a:srgbClr>
                      </a:outerShdw>
                    </a:effectLst>
                  </a:rPr>
                  <a:t>Policy</a:t>
                </a:r>
                <a:r>
                  <a:rPr lang="en-US" sz="2000" b="1" kern="1200" dirty="0" smtClean="0"/>
                  <a:t> </a:t>
                </a:r>
              </a:p>
              <a:p>
                <a:pPr lvl="0" algn="ctr" defTabSz="711200">
                  <a:lnSpc>
                    <a:spcPct val="90000"/>
                  </a:lnSpc>
                  <a:spcBef>
                    <a:spcPct val="0"/>
                  </a:spcBef>
                  <a:spcAft>
                    <a:spcPct val="35000"/>
                  </a:spcAft>
                </a:pPr>
                <a:r>
                  <a:rPr lang="en-US" sz="2000" b="1" kern="1200" dirty="0" smtClean="0">
                    <a:ln w="0"/>
                    <a:solidFill>
                      <a:schemeClr val="accent1"/>
                    </a:solidFill>
                    <a:effectLst>
                      <a:outerShdw blurRad="38100" dist="25400" dir="5400000" algn="ctr" rotWithShape="0">
                        <a:srgbClr val="6E747A">
                          <a:alpha val="43000"/>
                        </a:srgbClr>
                      </a:outerShdw>
                    </a:effectLst>
                  </a:rPr>
                  <a:t>Objectives</a:t>
                </a:r>
                <a:endParaRPr lang="en-US" sz="2000" b="1" kern="1200" dirty="0">
                  <a:ln w="0"/>
                  <a:solidFill>
                    <a:schemeClr val="accent1"/>
                  </a:solidFill>
                  <a:effectLst>
                    <a:outerShdw blurRad="38100" dist="25400" dir="5400000" algn="ctr" rotWithShape="0">
                      <a:srgbClr val="6E747A">
                        <a:alpha val="43000"/>
                      </a:srgbClr>
                    </a:outerShdw>
                  </a:effectLst>
                </a:endParaRPr>
              </a:p>
            </p:txBody>
          </p:sp>
          <p:sp>
            <p:nvSpPr>
              <p:cNvPr id="27" name="Hexagon 26"/>
              <p:cNvSpPr/>
              <p:nvPr/>
            </p:nvSpPr>
            <p:spPr>
              <a:xfrm>
                <a:off x="10001571" y="1842137"/>
                <a:ext cx="737831" cy="616192"/>
              </a:xfrm>
              <a:prstGeom prst="hexagon">
                <a:avLst>
                  <a:gd name="adj" fmla="val 28900"/>
                  <a:gd name="vf" fmla="val 115470"/>
                </a:avLst>
              </a:prstGeom>
              <a:scene3d>
                <a:camera prst="orthographicFront"/>
                <a:lightRig rig="threePt" dir="t"/>
              </a:scene3d>
              <a:sp3d>
                <a:bevelT/>
              </a:sp3d>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28" name="Freeform 27"/>
              <p:cNvSpPr/>
              <p:nvPr/>
            </p:nvSpPr>
            <p:spPr>
              <a:xfrm>
                <a:off x="8895522" y="1135342"/>
                <a:ext cx="1680231" cy="1377071"/>
              </a:xfrm>
              <a:custGeom>
                <a:avLst/>
                <a:gdLst>
                  <a:gd name="connsiteX0" fmla="*/ 0 w 1584384"/>
                  <a:gd name="connsiteY0" fmla="*/ 671895 h 1343789"/>
                  <a:gd name="connsiteX1" fmla="*/ 383921 w 1584384"/>
                  <a:gd name="connsiteY1" fmla="*/ 0 h 1343789"/>
                  <a:gd name="connsiteX2" fmla="*/ 1200463 w 1584384"/>
                  <a:gd name="connsiteY2" fmla="*/ 0 h 1343789"/>
                  <a:gd name="connsiteX3" fmla="*/ 1584384 w 1584384"/>
                  <a:gd name="connsiteY3" fmla="*/ 671895 h 1343789"/>
                  <a:gd name="connsiteX4" fmla="*/ 1200463 w 1584384"/>
                  <a:gd name="connsiteY4" fmla="*/ 1343789 h 1343789"/>
                  <a:gd name="connsiteX5" fmla="*/ 383921 w 1584384"/>
                  <a:gd name="connsiteY5" fmla="*/ 1343789 h 1343789"/>
                  <a:gd name="connsiteX6" fmla="*/ 0 w 1584384"/>
                  <a:gd name="connsiteY6" fmla="*/ 671895 h 134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4384" h="1343789">
                    <a:moveTo>
                      <a:pt x="0" y="671895"/>
                    </a:moveTo>
                    <a:lnTo>
                      <a:pt x="383921" y="0"/>
                    </a:lnTo>
                    <a:lnTo>
                      <a:pt x="1200463" y="0"/>
                    </a:lnTo>
                    <a:lnTo>
                      <a:pt x="1584384" y="671895"/>
                    </a:lnTo>
                    <a:lnTo>
                      <a:pt x="1200463" y="1343789"/>
                    </a:lnTo>
                    <a:lnTo>
                      <a:pt x="383921" y="1343789"/>
                    </a:lnTo>
                    <a:lnTo>
                      <a:pt x="0" y="671895"/>
                    </a:lnTo>
                    <a:close/>
                  </a:path>
                </a:pathLst>
              </a:cu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277786" tIns="238303" rIns="277786" bIns="238303" numCol="1" spcCol="1270" anchor="ctr" anchorCtr="0">
                <a:noAutofit/>
              </a:bodyPr>
              <a:lstStyle/>
              <a:p>
                <a:pPr lvl="0" algn="ctr" defTabSz="622300">
                  <a:lnSpc>
                    <a:spcPct val="90000"/>
                  </a:lnSpc>
                  <a:spcBef>
                    <a:spcPct val="0"/>
                  </a:spcBef>
                  <a:spcAft>
                    <a:spcPct val="35000"/>
                  </a:spcAft>
                </a:pPr>
                <a:r>
                  <a:rPr lang="en-US" sz="1400" b="1" kern="1200" dirty="0" smtClean="0">
                    <a:latin typeface="+mj-lt"/>
                  </a:rPr>
                  <a:t>Promote Innovation, Research &amp; Development</a:t>
                </a:r>
                <a:endParaRPr lang="en-US" sz="1400" b="1" kern="1200" dirty="0">
                  <a:latin typeface="+mj-lt"/>
                </a:endParaRPr>
              </a:p>
            </p:txBody>
          </p:sp>
          <p:sp>
            <p:nvSpPr>
              <p:cNvPr id="29" name="Hexagon 28"/>
              <p:cNvSpPr/>
              <p:nvPr/>
            </p:nvSpPr>
            <p:spPr>
              <a:xfrm>
                <a:off x="10862677" y="2994089"/>
                <a:ext cx="737831" cy="616192"/>
              </a:xfrm>
              <a:prstGeom prst="hexagon">
                <a:avLst>
                  <a:gd name="adj" fmla="val 28900"/>
                  <a:gd name="vf" fmla="val 115470"/>
                </a:avLst>
              </a:prstGeom>
              <a:scene3d>
                <a:camera prst="orthographicFront"/>
                <a:lightRig rig="threePt" dir="t"/>
              </a:scene3d>
              <a:sp3d>
                <a:bevelT/>
              </a:sp3d>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30" name="Freeform 29"/>
              <p:cNvSpPr/>
              <p:nvPr/>
            </p:nvSpPr>
            <p:spPr>
              <a:xfrm>
                <a:off x="10426892" y="1961862"/>
                <a:ext cx="1602578" cy="1343789"/>
              </a:xfrm>
              <a:custGeom>
                <a:avLst/>
                <a:gdLst>
                  <a:gd name="connsiteX0" fmla="*/ 0 w 1553303"/>
                  <a:gd name="connsiteY0" fmla="*/ 671895 h 1343789"/>
                  <a:gd name="connsiteX1" fmla="*/ 383921 w 1553303"/>
                  <a:gd name="connsiteY1" fmla="*/ 0 h 1343789"/>
                  <a:gd name="connsiteX2" fmla="*/ 1169382 w 1553303"/>
                  <a:gd name="connsiteY2" fmla="*/ 0 h 1343789"/>
                  <a:gd name="connsiteX3" fmla="*/ 1553303 w 1553303"/>
                  <a:gd name="connsiteY3" fmla="*/ 671895 h 1343789"/>
                  <a:gd name="connsiteX4" fmla="*/ 1169382 w 1553303"/>
                  <a:gd name="connsiteY4" fmla="*/ 1343789 h 1343789"/>
                  <a:gd name="connsiteX5" fmla="*/ 383921 w 1553303"/>
                  <a:gd name="connsiteY5" fmla="*/ 1343789 h 1343789"/>
                  <a:gd name="connsiteX6" fmla="*/ 0 w 1553303"/>
                  <a:gd name="connsiteY6" fmla="*/ 671895 h 134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3303" h="1343789">
                    <a:moveTo>
                      <a:pt x="0" y="671895"/>
                    </a:moveTo>
                    <a:lnTo>
                      <a:pt x="383921" y="0"/>
                    </a:lnTo>
                    <a:lnTo>
                      <a:pt x="1169382" y="0"/>
                    </a:lnTo>
                    <a:lnTo>
                      <a:pt x="1553303" y="671895"/>
                    </a:lnTo>
                    <a:lnTo>
                      <a:pt x="1169382" y="1343789"/>
                    </a:lnTo>
                    <a:lnTo>
                      <a:pt x="383921" y="1343789"/>
                    </a:lnTo>
                    <a:lnTo>
                      <a:pt x="0" y="671895"/>
                    </a:lnTo>
                    <a:close/>
                  </a:path>
                </a:pathLst>
              </a:cu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spcFirstLastPara="0" vert="horz" wrap="square" lIns="275195" tIns="240474" rIns="275195" bIns="240474" numCol="1" spcCol="1270" anchor="ctr" anchorCtr="0">
                <a:noAutofit/>
              </a:bodyPr>
              <a:lstStyle/>
              <a:p>
                <a:pPr lvl="0" algn="ctr" defTabSz="622300">
                  <a:spcBef>
                    <a:spcPct val="0"/>
                  </a:spcBef>
                </a:pPr>
                <a:r>
                  <a:rPr lang="en-US" sz="1400" b="1" kern="1200" dirty="0" smtClean="0">
                    <a:latin typeface="+mj-lt"/>
                  </a:rPr>
                  <a:t>Encouraging</a:t>
                </a:r>
              </a:p>
              <a:p>
                <a:pPr lvl="0" algn="ctr" defTabSz="622300">
                  <a:lnSpc>
                    <a:spcPct val="90000"/>
                  </a:lnSpc>
                  <a:spcBef>
                    <a:spcPct val="0"/>
                  </a:spcBef>
                  <a:spcAft>
                    <a:spcPct val="35000"/>
                  </a:spcAft>
                </a:pPr>
                <a:r>
                  <a:rPr lang="en-US" sz="1400" b="1" kern="1200" dirty="0" smtClean="0">
                    <a:latin typeface="+mj-lt"/>
                  </a:rPr>
                  <a:t>good agricultural practices for producing quality </a:t>
                </a:r>
                <a:endParaRPr lang="en-US" sz="1400" b="1" kern="1200" dirty="0">
                  <a:latin typeface="+mj-lt"/>
                </a:endParaRPr>
              </a:p>
            </p:txBody>
          </p:sp>
          <p:sp>
            <p:nvSpPr>
              <p:cNvPr id="31" name="Hexagon 30"/>
              <p:cNvSpPr/>
              <p:nvPr/>
            </p:nvSpPr>
            <p:spPr>
              <a:xfrm>
                <a:off x="10264497" y="4294426"/>
                <a:ext cx="737831" cy="616192"/>
              </a:xfrm>
              <a:prstGeom prst="hexagon">
                <a:avLst>
                  <a:gd name="adj" fmla="val 28900"/>
                  <a:gd name="vf" fmla="val 115470"/>
                </a:avLst>
              </a:prstGeom>
              <a:scene3d>
                <a:camera prst="orthographicFront"/>
                <a:lightRig rig="threePt" dir="t"/>
              </a:scene3d>
              <a:sp3d>
                <a:bevelT/>
              </a:sp3d>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32" name="Freeform 31"/>
              <p:cNvSpPr/>
              <p:nvPr/>
            </p:nvSpPr>
            <p:spPr>
              <a:xfrm>
                <a:off x="10426892" y="3569583"/>
                <a:ext cx="1602578" cy="1398260"/>
              </a:xfrm>
              <a:custGeom>
                <a:avLst/>
                <a:gdLst>
                  <a:gd name="connsiteX0" fmla="*/ 0 w 1553303"/>
                  <a:gd name="connsiteY0" fmla="*/ 671895 h 1343789"/>
                  <a:gd name="connsiteX1" fmla="*/ 383921 w 1553303"/>
                  <a:gd name="connsiteY1" fmla="*/ 0 h 1343789"/>
                  <a:gd name="connsiteX2" fmla="*/ 1169382 w 1553303"/>
                  <a:gd name="connsiteY2" fmla="*/ 0 h 1343789"/>
                  <a:gd name="connsiteX3" fmla="*/ 1553303 w 1553303"/>
                  <a:gd name="connsiteY3" fmla="*/ 671895 h 1343789"/>
                  <a:gd name="connsiteX4" fmla="*/ 1169382 w 1553303"/>
                  <a:gd name="connsiteY4" fmla="*/ 1343789 h 1343789"/>
                  <a:gd name="connsiteX5" fmla="*/ 383921 w 1553303"/>
                  <a:gd name="connsiteY5" fmla="*/ 1343789 h 1343789"/>
                  <a:gd name="connsiteX6" fmla="*/ 0 w 1553303"/>
                  <a:gd name="connsiteY6" fmla="*/ 671895 h 134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3303" h="1343789">
                    <a:moveTo>
                      <a:pt x="0" y="671895"/>
                    </a:moveTo>
                    <a:lnTo>
                      <a:pt x="383921" y="0"/>
                    </a:lnTo>
                    <a:lnTo>
                      <a:pt x="1169382" y="0"/>
                    </a:lnTo>
                    <a:lnTo>
                      <a:pt x="1553303" y="671895"/>
                    </a:lnTo>
                    <a:lnTo>
                      <a:pt x="1169382" y="1343789"/>
                    </a:lnTo>
                    <a:lnTo>
                      <a:pt x="383921" y="1343789"/>
                    </a:lnTo>
                    <a:lnTo>
                      <a:pt x="0" y="671895"/>
                    </a:lnTo>
                    <a:close/>
                  </a:path>
                </a:pathLst>
              </a:custGeom>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spcFirstLastPara="0" vert="horz" wrap="square" lIns="275195" tIns="240474" rIns="275195" bIns="240474" numCol="1" spcCol="1270" anchor="ctr" anchorCtr="0">
                <a:noAutofit/>
              </a:bodyPr>
              <a:lstStyle/>
              <a:p>
                <a:pPr lvl="0" algn="ctr" defTabSz="622300">
                  <a:lnSpc>
                    <a:spcPct val="90000"/>
                  </a:lnSpc>
                  <a:spcBef>
                    <a:spcPct val="0"/>
                  </a:spcBef>
                  <a:spcAft>
                    <a:spcPct val="35000"/>
                  </a:spcAft>
                </a:pPr>
                <a:r>
                  <a:rPr lang="en-US" sz="1400" b="1" dirty="0">
                    <a:solidFill>
                      <a:schemeClr val="lt1"/>
                    </a:solidFill>
                    <a:latin typeface="+mj-lt"/>
                  </a:rPr>
                  <a:t>To provide integrated and complete preservation infrastructure facilitates for FPOs </a:t>
                </a:r>
              </a:p>
            </p:txBody>
          </p:sp>
          <p:sp>
            <p:nvSpPr>
              <p:cNvPr id="33" name="Hexagon 32"/>
              <p:cNvSpPr/>
              <p:nvPr/>
            </p:nvSpPr>
            <p:spPr>
              <a:xfrm>
                <a:off x="8780646" y="4429406"/>
                <a:ext cx="737831" cy="616192"/>
              </a:xfrm>
              <a:prstGeom prst="hexagon">
                <a:avLst>
                  <a:gd name="adj" fmla="val 28900"/>
                  <a:gd name="vf" fmla="val 115470"/>
                </a:avLst>
              </a:prstGeom>
              <a:scene3d>
                <a:camera prst="orthographicFront"/>
                <a:lightRig rig="threePt" dir="t"/>
              </a:scene3d>
              <a:sp3d>
                <a:bevelT/>
              </a:sp3d>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34" name="Freeform 33"/>
              <p:cNvSpPr/>
              <p:nvPr/>
            </p:nvSpPr>
            <p:spPr>
              <a:xfrm>
                <a:off x="8824314" y="4414151"/>
                <a:ext cx="1859990" cy="1343789"/>
              </a:xfrm>
              <a:custGeom>
                <a:avLst/>
                <a:gdLst>
                  <a:gd name="connsiteX0" fmla="*/ 0 w 1794810"/>
                  <a:gd name="connsiteY0" fmla="*/ 671895 h 1343789"/>
                  <a:gd name="connsiteX1" fmla="*/ 383921 w 1794810"/>
                  <a:gd name="connsiteY1" fmla="*/ 0 h 1343789"/>
                  <a:gd name="connsiteX2" fmla="*/ 1410889 w 1794810"/>
                  <a:gd name="connsiteY2" fmla="*/ 0 h 1343789"/>
                  <a:gd name="connsiteX3" fmla="*/ 1794810 w 1794810"/>
                  <a:gd name="connsiteY3" fmla="*/ 671895 h 1343789"/>
                  <a:gd name="connsiteX4" fmla="*/ 1410889 w 1794810"/>
                  <a:gd name="connsiteY4" fmla="*/ 1343789 h 1343789"/>
                  <a:gd name="connsiteX5" fmla="*/ 383921 w 1794810"/>
                  <a:gd name="connsiteY5" fmla="*/ 1343789 h 1343789"/>
                  <a:gd name="connsiteX6" fmla="*/ 0 w 1794810"/>
                  <a:gd name="connsiteY6" fmla="*/ 671895 h 134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4810" h="1343789">
                    <a:moveTo>
                      <a:pt x="0" y="671895"/>
                    </a:moveTo>
                    <a:lnTo>
                      <a:pt x="383921" y="0"/>
                    </a:lnTo>
                    <a:lnTo>
                      <a:pt x="1410889" y="0"/>
                    </a:lnTo>
                    <a:lnTo>
                      <a:pt x="1794810" y="671895"/>
                    </a:lnTo>
                    <a:lnTo>
                      <a:pt x="1410889" y="1343789"/>
                    </a:lnTo>
                    <a:lnTo>
                      <a:pt x="383921" y="1343789"/>
                    </a:lnTo>
                    <a:lnTo>
                      <a:pt x="0" y="671895"/>
                    </a:lnTo>
                    <a:close/>
                  </a:path>
                </a:pathLst>
              </a:cu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spcFirstLastPara="0" vert="horz" wrap="square" lIns="295321" tIns="225577" rIns="295321" bIns="225577" numCol="1" spcCol="1270" anchor="ctr" anchorCtr="0">
                <a:noAutofit/>
              </a:bodyPr>
              <a:lstStyle/>
              <a:p>
                <a:pPr lvl="0" algn="ctr" defTabSz="622300">
                  <a:lnSpc>
                    <a:spcPct val="90000"/>
                  </a:lnSpc>
                  <a:spcBef>
                    <a:spcPct val="0"/>
                  </a:spcBef>
                  <a:spcAft>
                    <a:spcPct val="35000"/>
                  </a:spcAft>
                </a:pPr>
                <a:r>
                  <a:rPr lang="en-US" sz="1400" b="1" kern="1200" dirty="0" smtClean="0">
                    <a:latin typeface="+mj-lt"/>
                  </a:rPr>
                  <a:t>To impart entrepreneurship &amp; skill development training to youth</a:t>
                </a:r>
                <a:endParaRPr lang="en-US" sz="1400" b="1" kern="1200" dirty="0">
                  <a:latin typeface="+mj-lt"/>
                </a:endParaRPr>
              </a:p>
            </p:txBody>
          </p:sp>
          <p:sp>
            <p:nvSpPr>
              <p:cNvPr id="35" name="Hexagon 34"/>
              <p:cNvSpPr/>
              <p:nvPr/>
            </p:nvSpPr>
            <p:spPr>
              <a:xfrm>
                <a:off x="7905436" y="3277916"/>
                <a:ext cx="737831" cy="616192"/>
              </a:xfrm>
              <a:prstGeom prst="hexagon">
                <a:avLst>
                  <a:gd name="adj" fmla="val 28900"/>
                  <a:gd name="vf" fmla="val 115470"/>
                </a:avLst>
              </a:prstGeom>
              <a:scene3d>
                <a:camera prst="orthographicFront"/>
                <a:lightRig rig="threePt" dir="t"/>
              </a:scene3d>
              <a:sp3d>
                <a:bevelT/>
              </a:sp3d>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36" name="Freeform 35"/>
              <p:cNvSpPr/>
              <p:nvPr/>
            </p:nvSpPr>
            <p:spPr>
              <a:xfrm>
                <a:off x="7480570" y="3587630"/>
                <a:ext cx="1602578" cy="1343789"/>
              </a:xfrm>
              <a:custGeom>
                <a:avLst/>
                <a:gdLst>
                  <a:gd name="connsiteX0" fmla="*/ 0 w 1553303"/>
                  <a:gd name="connsiteY0" fmla="*/ 671895 h 1343789"/>
                  <a:gd name="connsiteX1" fmla="*/ 383921 w 1553303"/>
                  <a:gd name="connsiteY1" fmla="*/ 0 h 1343789"/>
                  <a:gd name="connsiteX2" fmla="*/ 1169382 w 1553303"/>
                  <a:gd name="connsiteY2" fmla="*/ 0 h 1343789"/>
                  <a:gd name="connsiteX3" fmla="*/ 1553303 w 1553303"/>
                  <a:gd name="connsiteY3" fmla="*/ 671895 h 1343789"/>
                  <a:gd name="connsiteX4" fmla="*/ 1169382 w 1553303"/>
                  <a:gd name="connsiteY4" fmla="*/ 1343789 h 1343789"/>
                  <a:gd name="connsiteX5" fmla="*/ 383921 w 1553303"/>
                  <a:gd name="connsiteY5" fmla="*/ 1343789 h 1343789"/>
                  <a:gd name="connsiteX6" fmla="*/ 0 w 1553303"/>
                  <a:gd name="connsiteY6" fmla="*/ 671895 h 134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3303" h="1343789">
                    <a:moveTo>
                      <a:pt x="0" y="671895"/>
                    </a:moveTo>
                    <a:lnTo>
                      <a:pt x="383921" y="0"/>
                    </a:lnTo>
                    <a:lnTo>
                      <a:pt x="1169382" y="0"/>
                    </a:lnTo>
                    <a:lnTo>
                      <a:pt x="1553303" y="671895"/>
                    </a:lnTo>
                    <a:lnTo>
                      <a:pt x="1169382" y="1343789"/>
                    </a:lnTo>
                    <a:lnTo>
                      <a:pt x="383921" y="1343789"/>
                    </a:lnTo>
                    <a:lnTo>
                      <a:pt x="0" y="671895"/>
                    </a:lnTo>
                    <a:close/>
                  </a:path>
                </a:pathLst>
              </a:cu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275195" tIns="240474" rIns="275195" bIns="240474" numCol="1" spcCol="1270" anchor="ctr" anchorCtr="0">
                <a:noAutofit/>
              </a:bodyPr>
              <a:lstStyle/>
              <a:p>
                <a:pPr lvl="0" algn="ctr" defTabSz="622300">
                  <a:lnSpc>
                    <a:spcPct val="90000"/>
                  </a:lnSpc>
                  <a:spcBef>
                    <a:spcPct val="0"/>
                  </a:spcBef>
                  <a:spcAft>
                    <a:spcPct val="35000"/>
                  </a:spcAft>
                </a:pPr>
                <a:r>
                  <a:rPr lang="en-US" sz="1400" b="1" kern="1200" dirty="0" smtClean="0">
                    <a:latin typeface="+mj-lt"/>
                  </a:rPr>
                  <a:t>Establishing market linkages with commodity online platforms</a:t>
                </a:r>
                <a:endParaRPr lang="en-US" sz="1400" b="1" kern="1200" dirty="0">
                  <a:latin typeface="+mj-lt"/>
                </a:endParaRPr>
              </a:p>
            </p:txBody>
          </p:sp>
          <p:sp>
            <p:nvSpPr>
              <p:cNvPr id="37" name="Freeform 36"/>
              <p:cNvSpPr/>
              <p:nvPr/>
            </p:nvSpPr>
            <p:spPr>
              <a:xfrm>
                <a:off x="7480570" y="1960013"/>
                <a:ext cx="1602578" cy="1343789"/>
              </a:xfrm>
              <a:custGeom>
                <a:avLst/>
                <a:gdLst>
                  <a:gd name="connsiteX0" fmla="*/ 0 w 1553303"/>
                  <a:gd name="connsiteY0" fmla="*/ 671895 h 1343789"/>
                  <a:gd name="connsiteX1" fmla="*/ 383921 w 1553303"/>
                  <a:gd name="connsiteY1" fmla="*/ 0 h 1343789"/>
                  <a:gd name="connsiteX2" fmla="*/ 1169382 w 1553303"/>
                  <a:gd name="connsiteY2" fmla="*/ 0 h 1343789"/>
                  <a:gd name="connsiteX3" fmla="*/ 1553303 w 1553303"/>
                  <a:gd name="connsiteY3" fmla="*/ 671895 h 1343789"/>
                  <a:gd name="connsiteX4" fmla="*/ 1169382 w 1553303"/>
                  <a:gd name="connsiteY4" fmla="*/ 1343789 h 1343789"/>
                  <a:gd name="connsiteX5" fmla="*/ 383921 w 1553303"/>
                  <a:gd name="connsiteY5" fmla="*/ 1343789 h 1343789"/>
                  <a:gd name="connsiteX6" fmla="*/ 0 w 1553303"/>
                  <a:gd name="connsiteY6" fmla="*/ 671895 h 134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3303" h="1343789">
                    <a:moveTo>
                      <a:pt x="0" y="671895"/>
                    </a:moveTo>
                    <a:lnTo>
                      <a:pt x="383921" y="0"/>
                    </a:lnTo>
                    <a:lnTo>
                      <a:pt x="1169382" y="0"/>
                    </a:lnTo>
                    <a:lnTo>
                      <a:pt x="1553303" y="671895"/>
                    </a:lnTo>
                    <a:lnTo>
                      <a:pt x="1169382" y="1343789"/>
                    </a:lnTo>
                    <a:lnTo>
                      <a:pt x="383921" y="1343789"/>
                    </a:lnTo>
                    <a:lnTo>
                      <a:pt x="0" y="671895"/>
                    </a:lnTo>
                    <a:close/>
                  </a:path>
                </a:pathLst>
              </a:cu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spcFirstLastPara="0" vert="horz" wrap="square" lIns="275195" tIns="240474" rIns="275195" bIns="240474" numCol="1" spcCol="1270" anchor="ctr" anchorCtr="0">
                <a:noAutofit/>
              </a:bodyPr>
              <a:lstStyle/>
              <a:p>
                <a:pPr lvl="0" algn="ctr" defTabSz="622300">
                  <a:lnSpc>
                    <a:spcPct val="90000"/>
                  </a:lnSpc>
                  <a:spcBef>
                    <a:spcPct val="0"/>
                  </a:spcBef>
                  <a:spcAft>
                    <a:spcPct val="35000"/>
                  </a:spcAft>
                </a:pPr>
                <a:r>
                  <a:rPr lang="en-US" sz="1400" b="1" kern="1200" dirty="0" smtClean="0">
                    <a:latin typeface="+mj-lt"/>
                  </a:rPr>
                  <a:t>To create modern infrastructure for agro  food processing clusters </a:t>
                </a:r>
                <a:endParaRPr lang="en-US" sz="1400" b="1" kern="1200" dirty="0">
                  <a:latin typeface="+mj-lt"/>
                </a:endParaRPr>
              </a:p>
            </p:txBody>
          </p:sp>
        </p:grpSp>
      </p:grpSp>
      <p:sp>
        <p:nvSpPr>
          <p:cNvPr id="5" name="Rectangle 4"/>
          <p:cNvSpPr/>
          <p:nvPr/>
        </p:nvSpPr>
        <p:spPr>
          <a:xfrm>
            <a:off x="2850204" y="958922"/>
            <a:ext cx="6045318" cy="430887"/>
          </a:xfrm>
          <a:prstGeom prst="rect">
            <a:avLst/>
          </a:prstGeom>
        </p:spPr>
        <p:txBody>
          <a:bodyPr wrap="square">
            <a:spAutoFit/>
          </a:bodyPr>
          <a:lstStyle/>
          <a:p>
            <a:pPr algn="ctr"/>
            <a:r>
              <a:rPr lang="en-IN" sz="2200" b="1" dirty="0">
                <a:solidFill>
                  <a:schemeClr val="accent1"/>
                </a:solidFill>
                <a:hlinkClick r:id="rId2" action="ppaction://hlinkfile"/>
              </a:rPr>
              <a:t>AP FOOD PROCESSING POLICY 2020-25</a:t>
            </a:r>
            <a:endParaRPr lang="en-IN" sz="2200" b="1" dirty="0">
              <a:solidFill>
                <a:schemeClr val="accent1"/>
              </a:solidFill>
            </a:endParaRPr>
          </a:p>
        </p:txBody>
      </p:sp>
      <p:sp>
        <p:nvSpPr>
          <p:cNvPr id="6" name="Rectangle 5"/>
          <p:cNvSpPr/>
          <p:nvPr/>
        </p:nvSpPr>
        <p:spPr>
          <a:xfrm>
            <a:off x="553333" y="5335549"/>
            <a:ext cx="7149493" cy="584775"/>
          </a:xfrm>
          <a:prstGeom prst="rect">
            <a:avLst/>
          </a:prstGeom>
        </p:spPr>
        <p:txBody>
          <a:bodyPr wrap="square">
            <a:spAutoFit/>
          </a:bodyPr>
          <a:lstStyle/>
          <a:p>
            <a:pPr marL="285750" indent="-285750">
              <a:buFont typeface="Wingdings" panose="05000000000000000000" pitchFamily="2" charset="2"/>
              <a:buChar char="ü"/>
            </a:pPr>
            <a:r>
              <a:rPr lang="en-IN" sz="1600" dirty="0">
                <a:solidFill>
                  <a:schemeClr val="dk1"/>
                </a:solidFill>
                <a:latin typeface="Calibri Light" panose="020F0302020204030204" pitchFamily="34" charset="0"/>
                <a:cs typeface="Calibri Light" panose="020F0302020204030204" pitchFamily="34" charset="0"/>
              </a:rPr>
              <a:t>All the incentives and other initiatives laid down in AP Industrial Policy </a:t>
            </a:r>
            <a:r>
              <a:rPr lang="en-IN" sz="1600" dirty="0" smtClean="0">
                <a:solidFill>
                  <a:schemeClr val="dk1"/>
                </a:solidFill>
                <a:latin typeface="Calibri Light" panose="020F0302020204030204" pitchFamily="34" charset="0"/>
                <a:cs typeface="Calibri Light" panose="020F0302020204030204" pitchFamily="34" charset="0"/>
              </a:rPr>
              <a:t>2020-23 </a:t>
            </a:r>
            <a:r>
              <a:rPr lang="en-IN" sz="1600" dirty="0">
                <a:solidFill>
                  <a:schemeClr val="dk1"/>
                </a:solidFill>
                <a:latin typeface="Calibri Light" panose="020F0302020204030204" pitchFamily="34" charset="0"/>
                <a:cs typeface="Calibri Light" panose="020F0302020204030204" pitchFamily="34" charset="0"/>
              </a:rPr>
              <a:t>are applicable and implemented in AP Food  Processing Policy 2020-25</a:t>
            </a:r>
          </a:p>
        </p:txBody>
      </p:sp>
      <p:sp>
        <p:nvSpPr>
          <p:cNvPr id="4" name="Rectangle 3"/>
          <p:cNvSpPr/>
          <p:nvPr/>
        </p:nvSpPr>
        <p:spPr>
          <a:xfrm>
            <a:off x="10862677" y="5920324"/>
            <a:ext cx="753220" cy="369332"/>
          </a:xfrm>
          <a:prstGeom prst="rect">
            <a:avLst/>
          </a:prstGeom>
        </p:spPr>
        <p:txBody>
          <a:bodyPr wrap="none">
            <a:spAutoFit/>
          </a:bodyPr>
          <a:lstStyle/>
          <a:p>
            <a:r>
              <a:rPr lang="en-IN" b="1" dirty="0"/>
              <a:t>Cont..</a:t>
            </a:r>
          </a:p>
        </p:txBody>
      </p:sp>
    </p:spTree>
    <p:extLst>
      <p:ext uri="{BB962C8B-B14F-4D97-AF65-F5344CB8AC3E}">
        <p14:creationId xmlns:p14="http://schemas.microsoft.com/office/powerpoint/2010/main" val="32282084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ysClr val="windowText" lastClr="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4767</TotalTime>
  <Words>5025</Words>
  <Application>Microsoft Office PowerPoint</Application>
  <PresentationFormat>Widescreen</PresentationFormat>
  <Paragraphs>390</Paragraphs>
  <Slides>26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Calibri</vt:lpstr>
      <vt:lpstr>Calibri Light</vt:lpstr>
      <vt:lpstr>Cambria</vt:lpstr>
      <vt:lpstr>Overlock</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hari kishan</dc:creator>
  <cp:lastModifiedBy>hari kishan</cp:lastModifiedBy>
  <cp:revision>1591</cp:revision>
  <dcterms:created xsi:type="dcterms:W3CDTF">2021-02-08T09:18:45Z</dcterms:created>
  <dcterms:modified xsi:type="dcterms:W3CDTF">2021-09-07T07:17:44Z</dcterms:modified>
</cp:coreProperties>
</file>